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95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08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2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96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55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07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58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84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28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82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8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73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4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97B4902-D56E-4D51-8D3E-4504ED59C2D9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0714854-5022-4E6B-9397-B2BC4970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2356" y="767068"/>
            <a:ext cx="9144000" cy="145050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>
                <a:latin typeface="+mn-lt"/>
              </a:rPr>
              <a:t/>
            </a:r>
            <a:br>
              <a:rPr lang="fr-FR" b="1" u="sng" dirty="0">
                <a:latin typeface="+mn-lt"/>
              </a:rPr>
            </a:br>
            <a:r>
              <a:rPr lang="fr-FR" b="1" u="sng" dirty="0">
                <a:latin typeface="+mn-lt"/>
              </a:rPr>
              <a:t/>
            </a:r>
            <a:br>
              <a:rPr lang="fr-FR" b="1" u="sng" dirty="0">
                <a:latin typeface="+mn-lt"/>
              </a:rPr>
            </a:br>
            <a:r>
              <a:rPr lang="fr-FR" b="1" u="sng" dirty="0">
                <a:latin typeface="+mn-lt"/>
              </a:rPr>
              <a:t/>
            </a:r>
            <a:br>
              <a:rPr lang="fr-FR" b="1" u="sng" dirty="0">
                <a:latin typeface="+mn-lt"/>
              </a:rPr>
            </a:br>
            <a:r>
              <a:rPr lang="fr-FR" b="1" u="sng" dirty="0">
                <a:latin typeface="+mn-lt"/>
              </a:rPr>
              <a:t/>
            </a:r>
            <a:br>
              <a:rPr lang="fr-FR" b="1" u="sng" dirty="0">
                <a:latin typeface="+mn-lt"/>
              </a:rPr>
            </a:br>
            <a:r>
              <a:rPr lang="fr-FR" b="1" u="sng" dirty="0">
                <a:latin typeface="+mn-lt"/>
              </a:rPr>
              <a:t/>
            </a:r>
            <a:br>
              <a:rPr lang="fr-FR" b="1" u="sng" dirty="0">
                <a:latin typeface="+mn-lt"/>
              </a:rPr>
            </a:br>
            <a:r>
              <a:rPr lang="fr-FR" b="1" u="sng" dirty="0">
                <a:latin typeface="+mn-lt"/>
              </a:rPr>
              <a:t/>
            </a:r>
            <a:br>
              <a:rPr lang="fr-FR" b="1" u="sng" dirty="0">
                <a:latin typeface="+mn-lt"/>
              </a:rPr>
            </a:br>
            <a:r>
              <a:rPr lang="fr-FR" b="1" u="sng" dirty="0">
                <a:latin typeface="Bradley Hand ITC" pitchFamily="66" charset="0"/>
              </a:rPr>
              <a:t>BTS Commerce International</a:t>
            </a:r>
            <a:br>
              <a:rPr lang="fr-FR" b="1" u="sng" dirty="0">
                <a:latin typeface="Bradley Hand ITC" pitchFamily="66" charset="0"/>
              </a:rPr>
            </a:br>
            <a:r>
              <a:rPr lang="fr-FR" b="1" u="sng" dirty="0">
                <a:latin typeface="Bradley Hand ITC" pitchFamily="66" charset="0"/>
              </a:rPr>
              <a:t>Lycée </a:t>
            </a:r>
            <a:r>
              <a:rPr lang="fr-FR" b="1" u="sng" dirty="0" err="1">
                <a:latin typeface="Bradley Hand ITC" pitchFamily="66" charset="0"/>
              </a:rPr>
              <a:t>Lapérouse</a:t>
            </a:r>
            <a:endParaRPr lang="fr-FR" dirty="0">
              <a:latin typeface="Bradley Hand ITC" pitchFamily="66" charset="0"/>
            </a:endParaRPr>
          </a:p>
        </p:txBody>
      </p:sp>
      <p:pic>
        <p:nvPicPr>
          <p:cNvPr id="6" name="Image 5" descr="logo définitif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008" y="538455"/>
            <a:ext cx="1388967" cy="1282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 descr="logolaperouse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2583" y="1615681"/>
            <a:ext cx="1126032" cy="978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F95BA4-EC7E-4DF9-8E4B-7A9389A4E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56" y="2446184"/>
            <a:ext cx="4727533" cy="35424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20396" r="-643" b="8518"/>
          <a:stretch/>
        </p:blipFill>
        <p:spPr>
          <a:xfrm rot="5400000">
            <a:off x="6395611" y="2731889"/>
            <a:ext cx="4051248" cy="30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431" y="544790"/>
            <a:ext cx="8761413" cy="706964"/>
          </a:xfrm>
        </p:spPr>
        <p:txBody>
          <a:bodyPr/>
          <a:lstStyle/>
          <a:p>
            <a:r>
              <a:rPr lang="fr-FR" b="1" u="sng" dirty="0"/>
              <a:t>Le BTS CI c’est aussi ça !</a:t>
            </a:r>
          </a:p>
        </p:txBody>
      </p:sp>
      <p:pic>
        <p:nvPicPr>
          <p:cNvPr id="7" name="Image 6" descr="logo définitif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5438" y="0"/>
            <a:ext cx="1189530" cy="1098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733D81-3331-40C5-A083-B75A1623E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08" y="1865260"/>
            <a:ext cx="3353338" cy="24694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1826F1-2C4D-4A0F-8769-A0706B9DC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922">
            <a:off x="8796955" y="4200580"/>
            <a:ext cx="2710529" cy="20328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D93848-8729-4B3F-8BB5-FEDA39DDD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019">
            <a:off x="8606818" y="2253269"/>
            <a:ext cx="3261889" cy="158507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DBA199E-D38D-4F7C-90F8-2DD73BCE08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257">
            <a:off x="356348" y="2344121"/>
            <a:ext cx="3637795" cy="16781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45BCF1C-047C-4694-91DB-46FF36D93E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1" y="4696391"/>
            <a:ext cx="3875590" cy="17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9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Pour plus d’infos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837" y="1800641"/>
            <a:ext cx="10748430" cy="34163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Consultez notre site internet : </a:t>
            </a:r>
            <a:r>
              <a:rPr lang="fr-FR" sz="2400" b="1" u="sng" dirty="0">
                <a:solidFill>
                  <a:schemeClr val="accent4">
                    <a:lumMod val="75000"/>
                  </a:schemeClr>
                </a:solidFill>
              </a:rPr>
              <a:t>http://bts-ci-noumea.webnode.fr/</a:t>
            </a:r>
          </a:p>
          <a:p>
            <a:r>
              <a:rPr lang="fr-FR" dirty="0">
                <a:solidFill>
                  <a:schemeClr val="tx1"/>
                </a:solidFill>
              </a:rPr>
              <a:t>Ou notre page </a:t>
            </a:r>
            <a:r>
              <a:rPr lang="fr-FR" dirty="0" err="1">
                <a:solidFill>
                  <a:schemeClr val="tx1"/>
                </a:solidFill>
              </a:rPr>
              <a:t>Facebook</a:t>
            </a:r>
            <a:r>
              <a:rPr lang="fr-FR" dirty="0">
                <a:solidFill>
                  <a:schemeClr val="tx1"/>
                </a:solidFill>
              </a:rPr>
              <a:t> : </a:t>
            </a:r>
            <a:r>
              <a:rPr lang="fr-FR" b="1" dirty="0">
                <a:solidFill>
                  <a:schemeClr val="tx1"/>
                </a:solidFill>
              </a:rPr>
              <a:t>BTS Commerce International Nouvelle-Calédonie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t="2471" b="3515"/>
          <a:stretch>
            <a:fillRect/>
          </a:stretch>
        </p:blipFill>
        <p:spPr bwMode="auto">
          <a:xfrm>
            <a:off x="276224" y="3181350"/>
            <a:ext cx="6105881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6667" t="6824" r="29206" b="21985"/>
          <a:stretch>
            <a:fillRect/>
          </a:stretch>
        </p:blipFill>
        <p:spPr bwMode="auto">
          <a:xfrm>
            <a:off x="6743701" y="3171825"/>
            <a:ext cx="468629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9858375" y="3181350"/>
            <a:ext cx="381000" cy="1333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0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fr-FR" b="1" dirty="0"/>
              <a:t>Le BTS Commerce International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/>
              <a:t>Association </a:t>
            </a:r>
            <a:r>
              <a:rPr lang="fr-FR" b="1" dirty="0" err="1"/>
              <a:t>Comin’Pac</a:t>
            </a:r>
            <a:endParaRPr lang="fr-FR" b="1" dirty="0"/>
          </a:p>
          <a:p>
            <a:pPr marL="342900" indent="-342900">
              <a:lnSpc>
                <a:spcPct val="150000"/>
              </a:lnSpc>
            </a:pPr>
            <a:r>
              <a:rPr lang="fr-FR" b="1" dirty="0"/>
              <a:t>Les enseignements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/>
              <a:t>Les</a:t>
            </a:r>
            <a:r>
              <a:rPr lang="fr-FR" dirty="0"/>
              <a:t> </a:t>
            </a:r>
            <a:r>
              <a:rPr lang="fr-FR" b="1" dirty="0"/>
              <a:t>débouchés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/>
              <a:t>La poursuite d’études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logo définitif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1306" y="2759384"/>
            <a:ext cx="2484130" cy="2293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84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Le BTS Commerce international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6835" y="2225309"/>
            <a:ext cx="9424440" cy="42612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Formation BAC+2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16 </a:t>
            </a:r>
            <a:r>
              <a:rPr lang="fr-FR" dirty="0"/>
              <a:t>semaines de stage réparties sur les deux années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8 semaines de stage </a:t>
            </a:r>
            <a:r>
              <a:rPr lang="fr-FR" b="1" dirty="0" smtClean="0">
                <a:solidFill>
                  <a:srgbClr val="FF0000"/>
                </a:solidFill>
              </a:rPr>
              <a:t>à l’étranger </a:t>
            </a:r>
            <a:r>
              <a:rPr lang="fr-FR" dirty="0" smtClean="0"/>
              <a:t>en </a:t>
            </a: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smtClean="0"/>
              <a:t>année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8</a:t>
            </a:r>
            <a:r>
              <a:rPr lang="fr-FR" dirty="0" smtClean="0"/>
              <a:t> </a:t>
            </a:r>
            <a:r>
              <a:rPr lang="fr-FR" dirty="0"/>
              <a:t>semaines de stage </a:t>
            </a:r>
            <a:r>
              <a:rPr lang="fr-FR" dirty="0" smtClean="0"/>
              <a:t>en </a:t>
            </a: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année</a:t>
            </a:r>
          </a:p>
          <a:p>
            <a:pPr>
              <a:lnSpc>
                <a:spcPct val="150000"/>
              </a:lnSpc>
            </a:pPr>
            <a:r>
              <a:rPr lang="fr-FR" dirty="0"/>
              <a:t>Encadrement assuré par une forte équipe pédagogique et administrative</a:t>
            </a:r>
          </a:p>
          <a:p>
            <a:pPr>
              <a:lnSpc>
                <a:spcPct val="150000"/>
              </a:lnSpc>
            </a:pPr>
            <a:r>
              <a:rPr lang="fr-FR" dirty="0"/>
              <a:t>Interventions de professionnels </a:t>
            </a:r>
          </a:p>
          <a:p>
            <a:pPr>
              <a:lnSpc>
                <a:spcPct val="150000"/>
              </a:lnSpc>
            </a:pPr>
            <a:r>
              <a:rPr lang="fr-FR" dirty="0"/>
              <a:t>Visites d’entreprises</a:t>
            </a:r>
          </a:p>
          <a:p>
            <a:pPr>
              <a:lnSpc>
                <a:spcPct val="150000"/>
              </a:lnSpc>
            </a:pPr>
            <a:r>
              <a:rPr lang="fr-FR" dirty="0"/>
              <a:t>Salles exclusives aux </a:t>
            </a:r>
            <a:r>
              <a:rPr lang="fr-FR" dirty="0" smtClean="0"/>
              <a:t>étudiants dans le bâtiment D (D205, salle multimédia, etc.)</a:t>
            </a:r>
            <a:endParaRPr lang="fr-FR" dirty="0"/>
          </a:p>
          <a:p>
            <a:r>
              <a:rPr lang="fr-FR" dirty="0"/>
              <a:t>Tenue professionnelle </a:t>
            </a:r>
            <a:r>
              <a:rPr lang="fr-FR" b="1" u="sng" dirty="0"/>
              <a:t>exigée une fois par </a:t>
            </a:r>
            <a:r>
              <a:rPr lang="fr-FR" b="1" u="sng" dirty="0" smtClean="0"/>
              <a:t>semaine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le mardi</a:t>
            </a:r>
            <a:endParaRPr lang="fr-FR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logo définitif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7531" y="3196354"/>
            <a:ext cx="1783033" cy="164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671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Comin’Pac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19" y="2290119"/>
            <a:ext cx="9184824" cy="4311085"/>
          </a:xfrm>
        </p:spPr>
        <p:txBody>
          <a:bodyPr/>
          <a:lstStyle/>
          <a:p>
            <a:pPr algn="just"/>
            <a:r>
              <a:rPr lang="fr-FR" dirty="0" err="1"/>
              <a:t>Comin’Pac</a:t>
            </a:r>
            <a:r>
              <a:rPr lang="fr-FR" dirty="0"/>
              <a:t> est une association gérée par les étudiants du BTS qui mène des actions destinées à collecter des fonds pour </a:t>
            </a:r>
            <a:r>
              <a:rPr lang="fr-FR" dirty="0" smtClean="0"/>
              <a:t>des </a:t>
            </a:r>
            <a:r>
              <a:rPr lang="fr-FR" b="1" dirty="0" smtClean="0">
                <a:solidFill>
                  <a:srgbClr val="FF0000"/>
                </a:solidFill>
              </a:rPr>
              <a:t>actions professionnelles</a:t>
            </a:r>
            <a:endParaRPr lang="fr-FR" b="1" dirty="0">
              <a:solidFill>
                <a:srgbClr val="FF0000"/>
              </a:solidFill>
            </a:endParaRPr>
          </a:p>
          <a:p>
            <a:pPr algn="just"/>
            <a:r>
              <a:rPr lang="fr-FR" b="1" u="sng" dirty="0" smtClean="0">
                <a:solidFill>
                  <a:schemeClr val="tx1"/>
                </a:solidFill>
              </a:rPr>
              <a:t>Les actions </a:t>
            </a:r>
            <a:r>
              <a:rPr lang="fr-FR" b="1" u="sng" dirty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fr-FR" b="1" dirty="0" smtClean="0"/>
              <a:t>Ne sont pas des actions touristiques </a:t>
            </a:r>
            <a:endParaRPr lang="fr-FR" b="1" dirty="0"/>
          </a:p>
          <a:p>
            <a:pPr lvl="1" algn="just"/>
            <a:r>
              <a:rPr lang="fr-FR" dirty="0" smtClean="0"/>
              <a:t>Permettent </a:t>
            </a:r>
            <a:r>
              <a:rPr lang="fr-FR" dirty="0"/>
              <a:t>de visiter des organisations</a:t>
            </a:r>
          </a:p>
          <a:p>
            <a:pPr lvl="1" algn="just"/>
            <a:r>
              <a:rPr lang="fr-FR" dirty="0"/>
              <a:t>D’être sensibilisé à une démarche de </a:t>
            </a:r>
            <a:r>
              <a:rPr lang="fr-FR" dirty="0" smtClean="0"/>
              <a:t>prospection</a:t>
            </a:r>
            <a:endParaRPr lang="fr-FR" dirty="0"/>
          </a:p>
          <a:p>
            <a:pPr lvl="1" algn="just"/>
            <a:r>
              <a:rPr lang="fr-FR" dirty="0"/>
              <a:t>Pour ce faire les étudiants organisent des actions telles que des ventes de brochettes, gâteaux, pains au chocolat, tombola, vide-grenier, des appels aux </a:t>
            </a:r>
            <a:r>
              <a:rPr lang="fr-FR" dirty="0" smtClean="0"/>
              <a:t>dons + cotisations annuelles des étudiants pour couvrir les frais bancaires annuels (env. 25 000 francs)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9227" t="14545" r="38227" b="18465"/>
          <a:stretch>
            <a:fillRect/>
          </a:stretch>
        </p:blipFill>
        <p:spPr bwMode="auto">
          <a:xfrm>
            <a:off x="1804014" y="5965611"/>
            <a:ext cx="717630" cy="6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783733" y="5954873"/>
            <a:ext cx="572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 bureau n’est pas seul il agit avec l’ensemble de la classe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/>
          <a:srcRect l="4431" t="13811" r="43352" b="13229"/>
          <a:stretch/>
        </p:blipFill>
        <p:spPr>
          <a:xfrm>
            <a:off x="9466993" y="2465737"/>
            <a:ext cx="2519059" cy="19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Comin’Pac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078" y="1918448"/>
            <a:ext cx="9184824" cy="49395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b="1" u="sng" dirty="0" smtClean="0">
              <a:solidFill>
                <a:schemeClr val="tx1"/>
              </a:solidFill>
            </a:endParaRPr>
          </a:p>
          <a:p>
            <a:pPr algn="just"/>
            <a:endParaRPr lang="fr-FR" b="1" u="sng" dirty="0" smtClean="0">
              <a:solidFill>
                <a:schemeClr val="tx1"/>
              </a:solidFill>
            </a:endParaRPr>
          </a:p>
          <a:p>
            <a:pPr algn="just"/>
            <a:r>
              <a:rPr lang="fr-FR" b="1" u="sng" dirty="0" smtClean="0">
                <a:solidFill>
                  <a:schemeClr val="tx1"/>
                </a:solidFill>
              </a:rPr>
              <a:t>Le bureau est composé :</a:t>
            </a:r>
          </a:p>
          <a:p>
            <a:pPr algn="just">
              <a:buNone/>
            </a:pPr>
            <a:endParaRPr lang="fr-FR" b="1" u="sng" dirty="0" smtClean="0">
              <a:solidFill>
                <a:schemeClr val="tx1"/>
              </a:solidFill>
            </a:endParaRPr>
          </a:p>
          <a:p>
            <a:pPr algn="just"/>
            <a:endParaRPr lang="fr-FR" b="1" u="sng" dirty="0" smtClean="0">
              <a:solidFill>
                <a:schemeClr val="tx1"/>
              </a:solidFill>
            </a:endParaRPr>
          </a:p>
          <a:p>
            <a:pPr algn="just"/>
            <a:r>
              <a:rPr lang="fr-FR" b="1" u="sng" dirty="0" smtClean="0">
                <a:solidFill>
                  <a:schemeClr val="tx1"/>
                </a:solidFill>
              </a:rPr>
              <a:t>Les impératifs de l’association :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Réaliser l’AG en début d’année pour l’élection du bureau 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Rédiger les PV d’AG (renouvellement/changement de bureau)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Récolter les cotisations des membres pour couvrir les frais bancaires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Superviser et suivre les actions de la classe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Conserver les documents (factures, etc.)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Accorder les pouvoirs de signature des trésoriers à la banque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Rédiger le bilan de l’association en fin d’année</a:t>
            </a:r>
            <a:endParaRPr lang="fr-FR" b="1" u="sng" dirty="0">
              <a:solidFill>
                <a:schemeClr val="tx1"/>
              </a:solidFill>
            </a:endParaRPr>
          </a:p>
          <a:p>
            <a:pPr lvl="1"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4431" t="13811" r="43352" b="13229"/>
          <a:stretch/>
        </p:blipFill>
        <p:spPr>
          <a:xfrm>
            <a:off x="9466993" y="4572443"/>
            <a:ext cx="2519059" cy="1979924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558988" y="1849218"/>
          <a:ext cx="6807200" cy="1933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2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4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année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dirty="0" smtClean="0"/>
                        <a:t> année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Président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Vice-Président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Trésoriers </a:t>
                      </a:r>
                      <a:r>
                        <a:rPr lang="fr-FR" sz="1600" dirty="0" smtClean="0"/>
                        <a:t>(avec double signature)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Vice-Trésoriers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Secrétaire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Vice-Secrétaire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24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43" y="376973"/>
            <a:ext cx="8761413" cy="706964"/>
          </a:xfrm>
        </p:spPr>
        <p:txBody>
          <a:bodyPr/>
          <a:lstStyle/>
          <a:p>
            <a:r>
              <a:rPr lang="fr-FR" b="1" u="sng" dirty="0"/>
              <a:t>Les enseignements </a:t>
            </a:r>
            <a:r>
              <a:rPr lang="fr-FR" b="1" u="sng" dirty="0" smtClean="0"/>
              <a:t>– Réforme 2022</a:t>
            </a:r>
            <a:endParaRPr lang="fr-FR" b="1" u="sng" dirty="0"/>
          </a:p>
        </p:txBody>
      </p:sp>
      <p:sp>
        <p:nvSpPr>
          <p:cNvPr id="3" name="Ellipse 2"/>
          <p:cNvSpPr/>
          <p:nvPr/>
        </p:nvSpPr>
        <p:spPr>
          <a:xfrm>
            <a:off x="107092" y="2281881"/>
            <a:ext cx="1925008" cy="9967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FF00"/>
                </a:solidFill>
              </a:rPr>
              <a:t>Anglais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7092" y="3661388"/>
            <a:ext cx="1925008" cy="9967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00"/>
                </a:solidFill>
              </a:rPr>
              <a:t>Calculs !</a:t>
            </a:r>
          </a:p>
        </p:txBody>
      </p:sp>
      <p:sp>
        <p:nvSpPr>
          <p:cNvPr id="7" name="Ellipse 6"/>
          <p:cNvSpPr/>
          <p:nvPr/>
        </p:nvSpPr>
        <p:spPr>
          <a:xfrm>
            <a:off x="107092" y="5040895"/>
            <a:ext cx="1925008" cy="9967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00"/>
                </a:solidFill>
              </a:rPr>
              <a:t>Approche interculturelle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87137"/>
              </p:ext>
            </p:extLst>
          </p:nvPr>
        </p:nvGraphicFramePr>
        <p:xfrm>
          <a:off x="2032100" y="1454640"/>
          <a:ext cx="9966311" cy="514413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159532">
                  <a:extLst>
                    <a:ext uri="{9D8B030D-6E8A-4147-A177-3AD203B41FA5}">
                      <a16:colId xmlns:a16="http://schemas.microsoft.com/office/drawing/2014/main" val="3167162500"/>
                    </a:ext>
                  </a:extLst>
                </a:gridCol>
                <a:gridCol w="1186249">
                  <a:extLst>
                    <a:ext uri="{9D8B030D-6E8A-4147-A177-3AD203B41FA5}">
                      <a16:colId xmlns:a16="http://schemas.microsoft.com/office/drawing/2014/main" val="3747971904"/>
                    </a:ext>
                  </a:extLst>
                </a:gridCol>
                <a:gridCol w="840260">
                  <a:extLst>
                    <a:ext uri="{9D8B030D-6E8A-4147-A177-3AD203B41FA5}">
                      <a16:colId xmlns:a16="http://schemas.microsoft.com/office/drawing/2014/main" val="1624599849"/>
                    </a:ext>
                  </a:extLst>
                </a:gridCol>
                <a:gridCol w="976183">
                  <a:extLst>
                    <a:ext uri="{9D8B030D-6E8A-4147-A177-3AD203B41FA5}">
                      <a16:colId xmlns:a16="http://schemas.microsoft.com/office/drawing/2014/main" val="2445793376"/>
                    </a:ext>
                  </a:extLst>
                </a:gridCol>
                <a:gridCol w="1804087">
                  <a:extLst>
                    <a:ext uri="{9D8B030D-6E8A-4147-A177-3AD203B41FA5}">
                      <a16:colId xmlns:a16="http://schemas.microsoft.com/office/drawing/2014/main" val="1277789750"/>
                    </a:ext>
                  </a:extLst>
                </a:gridCol>
              </a:tblGrid>
              <a:tr h="472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/>
                        </a:rPr>
                        <a:t>CI1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/>
                        </a:rPr>
                        <a:t>CI2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err="1">
                          <a:solidFill>
                            <a:schemeClr val="tx1"/>
                          </a:solidFill>
                          <a:effectLst/>
                        </a:rPr>
                        <a:t>Coef</a:t>
                      </a:r>
                      <a:r>
                        <a:rPr lang="fr-FR" sz="2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/>
                        </a:rPr>
                        <a:t>Evaluation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45163"/>
                  </a:ext>
                </a:extLst>
              </a:tr>
              <a:tr h="729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E1. Culture économique, juridique et managériale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3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Ecrit 4h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6212963"/>
                  </a:ext>
                </a:extLst>
              </a:tr>
              <a:tr h="654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E2. Espagnol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3h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3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Ecrit 3h + oral 20 min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9988901"/>
                  </a:ext>
                </a:extLst>
              </a:tr>
              <a:tr h="472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E3. Culture générale et expression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3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Ecrit 4h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550409"/>
                  </a:ext>
                </a:extLst>
              </a:tr>
              <a:tr h="957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E4. Relation commerciale interculturelle (en partie en anglais)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4h + </a:t>
                      </a:r>
                      <a:r>
                        <a:rPr lang="fr-FR" sz="2200" dirty="0" smtClean="0">
                          <a:effectLst/>
                        </a:rPr>
                        <a:t>1h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7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CCF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0426885"/>
                  </a:ext>
                </a:extLst>
              </a:tr>
              <a:tr h="266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3h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99241"/>
                  </a:ext>
                </a:extLst>
              </a:tr>
              <a:tr h="715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E5. Mise en œuvre des opérations internationales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5h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6h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5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Ecrit 4h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389972"/>
                  </a:ext>
                </a:extLst>
              </a:tr>
              <a:tr h="715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E6. Développement commercial international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5h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4h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4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CCF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973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67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Etre présent</a:t>
            </a:r>
          </a:p>
          <a:p>
            <a:r>
              <a:rPr lang="fr-FR" altLang="fr-FR" dirty="0"/>
              <a:t>Goût pour les langues étrangères</a:t>
            </a:r>
          </a:p>
          <a:p>
            <a:r>
              <a:rPr lang="fr-FR" altLang="fr-FR" dirty="0"/>
              <a:t>Être ouvert sur les autres cultures</a:t>
            </a:r>
          </a:p>
          <a:p>
            <a:r>
              <a:rPr lang="fr-FR" altLang="fr-FR" dirty="0"/>
              <a:t>Partir en stage en autonomie</a:t>
            </a:r>
          </a:p>
          <a:p>
            <a:r>
              <a:rPr lang="fr-FR" altLang="fr-FR" dirty="0"/>
              <a:t>Nouer des relations avec des entreprises</a:t>
            </a:r>
          </a:p>
          <a:p>
            <a:r>
              <a:rPr lang="fr-FR" altLang="fr-FR" dirty="0"/>
              <a:t>Effectuer des calculs commerciaux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02371" y="823709"/>
            <a:ext cx="8761413" cy="706964"/>
          </a:xfrm>
        </p:spPr>
        <p:txBody>
          <a:bodyPr/>
          <a:lstStyle/>
          <a:p>
            <a:r>
              <a:rPr lang="fr-FR" b="1" u="sng" dirty="0"/>
              <a:t>Les motivations pour réussir en BTS CI</a:t>
            </a:r>
          </a:p>
        </p:txBody>
      </p:sp>
    </p:spTree>
    <p:extLst>
      <p:ext uri="{BB962C8B-B14F-4D97-AF65-F5344CB8AC3E}">
        <p14:creationId xmlns:p14="http://schemas.microsoft.com/office/powerpoint/2010/main" val="281723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Les débouchés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0798" y="3125057"/>
            <a:ext cx="8799666" cy="3438441"/>
          </a:xfrm>
        </p:spPr>
        <p:txBody>
          <a:bodyPr>
            <a:normAutofit/>
          </a:bodyPr>
          <a:lstStyle/>
          <a:p>
            <a:r>
              <a:rPr lang="pt-BR" dirty="0"/>
              <a:t>Commercial import/export</a:t>
            </a:r>
          </a:p>
          <a:p>
            <a:r>
              <a:rPr lang="pt-BR" dirty="0"/>
              <a:t>Transitaire</a:t>
            </a:r>
          </a:p>
          <a:p>
            <a:r>
              <a:rPr lang="pt-BR" dirty="0"/>
              <a:t>Acheteur international</a:t>
            </a:r>
          </a:p>
          <a:p>
            <a:r>
              <a:rPr lang="pt-BR" dirty="0"/>
              <a:t>Chargé de mission à l’international</a:t>
            </a:r>
          </a:p>
          <a:p>
            <a:r>
              <a:rPr lang="pt-BR" dirty="0"/>
              <a:t>Assistant import/export</a:t>
            </a:r>
          </a:p>
          <a:p>
            <a:endParaRPr lang="pt-B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41359" t="33891" r="41359" b="35910"/>
          <a:stretch>
            <a:fillRect/>
          </a:stretch>
        </p:blipFill>
        <p:spPr bwMode="auto">
          <a:xfrm>
            <a:off x="5874816" y="2772708"/>
            <a:ext cx="3174263" cy="312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logo définitif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0284" y="2686557"/>
            <a:ext cx="1914489" cy="1767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252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Poursuites d’études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812" y="2438816"/>
            <a:ext cx="10748430" cy="34163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Licence commerce international à la CCI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(Ouverte selon les besoins des entreprises. Limitée à 20 places)</a:t>
            </a:r>
          </a:p>
          <a:p>
            <a:r>
              <a:rPr lang="fr-FR" dirty="0"/>
              <a:t>Ecoles supérieures de commerce en France et à </a:t>
            </a:r>
            <a:r>
              <a:rPr lang="fr-FR" dirty="0" smtClean="0"/>
              <a:t>l’étranger</a:t>
            </a:r>
          </a:p>
          <a:p>
            <a:r>
              <a:rPr lang="fr-FR" smtClean="0"/>
              <a:t>Licences universitaires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logo définitif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8153" y="3269181"/>
            <a:ext cx="2710832" cy="250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105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Personnalisé 3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75CEEC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Direction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430</TotalTime>
  <Words>489</Words>
  <Application>Microsoft Office PowerPoint</Application>
  <PresentationFormat>Grand écran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Bradley Hand ITC</vt:lpstr>
      <vt:lpstr>Calibri</vt:lpstr>
      <vt:lpstr>Century Gothic</vt:lpstr>
      <vt:lpstr>Times New Roman</vt:lpstr>
      <vt:lpstr>Wingdings</vt:lpstr>
      <vt:lpstr>Wingdings 3</vt:lpstr>
      <vt:lpstr>Direction Ion</vt:lpstr>
      <vt:lpstr>      BTS Commerce International Lycée Lapérouse</vt:lpstr>
      <vt:lpstr>Sommaire</vt:lpstr>
      <vt:lpstr>Le BTS Commerce international</vt:lpstr>
      <vt:lpstr>Association Comin’Pac</vt:lpstr>
      <vt:lpstr>Association Comin’Pac</vt:lpstr>
      <vt:lpstr>Les enseignements – Réforme 2022</vt:lpstr>
      <vt:lpstr>Les motivations pour réussir en BTS CI</vt:lpstr>
      <vt:lpstr>Les débouchés </vt:lpstr>
      <vt:lpstr>Poursuites d’études</vt:lpstr>
      <vt:lpstr>Le BTS CI c’est aussi ça !</vt:lpstr>
      <vt:lpstr>Pour plus d’infos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</dc:title>
  <dc:creator>utilisateur</dc:creator>
  <cp:lastModifiedBy>Administrateur</cp:lastModifiedBy>
  <cp:revision>63</cp:revision>
  <dcterms:created xsi:type="dcterms:W3CDTF">2017-05-18T03:59:09Z</dcterms:created>
  <dcterms:modified xsi:type="dcterms:W3CDTF">2021-06-25T02:30:37Z</dcterms:modified>
</cp:coreProperties>
</file>