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Oswald-regular.fntdata"/><Relationship Id="rId14" Type="http://schemas.openxmlformats.org/officeDocument/2006/relationships/slide" Target="slides/slide9.xml"/><Relationship Id="rId16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9cc32b6e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9cc32b6e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72f3dd08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72f3dd08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72f3dd08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72f3dd08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Ceci est la diapositive à dupliquer en plusieurs fois. Merci de ne pas directement modifier celle-ci. Pour remplacer les images (fond + drapeau) dans le même format: sélection de l’image clique droit remplacer l’image. N’oubliez pas de mettre la date de l’entrée dans l’Union européenne :)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73a60c4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73a60c4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73a60c44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73a60c44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73a60c44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73a60c44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73a60c44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73a60c44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73a60c44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73a60c44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https://en.wikipedia.org/wiki/Andrzej_Duda" TargetMode="External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hyperlink" Target="https://en.wikipedia.org/wiki/Andrzej_Duda" TargetMode="External"/><Relationship Id="rId5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5179813" y="0"/>
            <a:ext cx="363712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550" y="-256425"/>
            <a:ext cx="2939775" cy="26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71900" y="2355175"/>
            <a:ext cx="38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CAPITAL: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Warsaw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Polish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38 500 000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312 500 km²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HEAD OF STATE: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President Andrzej Duda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7" name="Google Shape;57;p13"/>
          <p:cNvSpPr txBox="1"/>
          <p:nvPr/>
        </p:nvSpPr>
        <p:spPr>
          <a:xfrm>
            <a:off x="4830400" y="2104925"/>
            <a:ext cx="38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 Wawel Castle, Wieliczka Salt Mine, Wilanow Palace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Czernina, Kopytko, Galaretki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Frédéric Chopin, Marie Curie-Sklodowska, Jean Paul II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072000" y="769263"/>
            <a:ext cx="30000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POLAND</a:t>
            </a:r>
            <a:endParaRPr b="1" sz="5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375850" y="1554350"/>
            <a:ext cx="43272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2004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4219900" y="-123000"/>
            <a:ext cx="0" cy="670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13"/>
          <p:cNvCxnSpPr/>
          <p:nvPr/>
        </p:nvCxnSpPr>
        <p:spPr>
          <a:xfrm flipH="1">
            <a:off x="4197800" y="2247475"/>
            <a:ext cx="33300" cy="3007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5216913" y="0"/>
            <a:ext cx="36371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>
            <p:ph type="ctrTitle"/>
          </p:nvPr>
        </p:nvSpPr>
        <p:spPr>
          <a:xfrm>
            <a:off x="307200" y="514875"/>
            <a:ext cx="8520600" cy="112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swald"/>
                <a:ea typeface="Oswald"/>
                <a:cs typeface="Oswald"/>
                <a:sym typeface="Oswald"/>
              </a:rPr>
              <a:t>HUNGARY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8" name="Google Shape;68;p14"/>
          <p:cNvSpPr txBox="1"/>
          <p:nvPr>
            <p:ph idx="1" type="subTitle"/>
          </p:nvPr>
        </p:nvSpPr>
        <p:spPr>
          <a:xfrm>
            <a:off x="289950" y="2318475"/>
            <a:ext cx="8564100" cy="26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CAPITAL: 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Budapest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Hungarian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9 800 000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93 030 km²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HEAD OF STATE: 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President János </a:t>
            </a:r>
            <a:endParaRPr sz="1800">
              <a:solidFill>
                <a:srgbClr val="0645AD"/>
              </a:solidFill>
              <a:highlight>
                <a:srgbClr val="F8F9FA"/>
              </a:highlight>
              <a:uFill>
                <a:noFill/>
              </a:uFill>
              <a:hlinkClick r:id="rId4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5">
            <a:alphaModFix/>
          </a:blip>
          <a:srcRect b="4511" l="0" r="0" t="4521"/>
          <a:stretch/>
        </p:blipFill>
        <p:spPr>
          <a:xfrm>
            <a:off x="134175" y="-153225"/>
            <a:ext cx="3022225" cy="26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3394400" y="1497375"/>
            <a:ext cx="37992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2004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71" name="Google Shape;71;p14"/>
          <p:cNvCxnSpPr/>
          <p:nvPr/>
        </p:nvCxnSpPr>
        <p:spPr>
          <a:xfrm>
            <a:off x="4562950" y="2108325"/>
            <a:ext cx="0" cy="3106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4"/>
          <p:cNvCxnSpPr>
            <a:stCxn id="67" idx="0"/>
          </p:cNvCxnSpPr>
          <p:nvPr/>
        </p:nvCxnSpPr>
        <p:spPr>
          <a:xfrm rot="10800000">
            <a:off x="4558500" y="-30225"/>
            <a:ext cx="9000" cy="545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4"/>
          <p:cNvSpPr txBox="1"/>
          <p:nvPr/>
        </p:nvSpPr>
        <p:spPr>
          <a:xfrm>
            <a:off x="4685175" y="2281525"/>
            <a:ext cx="4373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Matthias Church, Halaszbastya, Heroe’s Square, Visegrad Citadel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Halászlé, Goulasch, Somlói Galuska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Elizabeth Báthory, Adolph Zukor, Charles Simonyi, Albert Szent-Györgyi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>
          <a:blip r:embed="rId3">
            <a:alphaModFix amt="34000"/>
          </a:blip>
          <a:stretch>
            <a:fillRect/>
          </a:stretch>
        </p:blipFill>
        <p:spPr>
          <a:xfrm>
            <a:off x="5191013" y="0"/>
            <a:ext cx="363712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4">
            <a:alphaModFix/>
          </a:blip>
          <a:srcRect b="4446" l="0" r="0" t="4437"/>
          <a:stretch/>
        </p:blipFill>
        <p:spPr>
          <a:xfrm>
            <a:off x="156550" y="-256425"/>
            <a:ext cx="2939775" cy="26786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/>
          <p:nvPr/>
        </p:nvSpPr>
        <p:spPr>
          <a:xfrm>
            <a:off x="371900" y="2355175"/>
            <a:ext cx="38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CAPITAL: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Sofia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Bulgarian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7 102 000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110 990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km²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HEAD OF STATE: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President Roumen Radev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1" name="Google Shape;81;p15"/>
          <p:cNvSpPr txBox="1"/>
          <p:nvPr/>
        </p:nvSpPr>
        <p:spPr>
          <a:xfrm>
            <a:off x="4830400" y="2104925"/>
            <a:ext cx="38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Nesebar, Thracian  tomb of Kazanlak, St. Alexander Nevski Cathedral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Iskembe, Kebapche, Banitsa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Khristo Betov, Stefan Stambolov, Nina Dobrev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3072000" y="769263"/>
            <a:ext cx="30000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BULGARIA</a:t>
            </a:r>
            <a:endParaRPr b="1" sz="5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375850" y="1554350"/>
            <a:ext cx="43272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2007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84" name="Google Shape;84;p15"/>
          <p:cNvCxnSpPr/>
          <p:nvPr/>
        </p:nvCxnSpPr>
        <p:spPr>
          <a:xfrm>
            <a:off x="4219900" y="-123000"/>
            <a:ext cx="0" cy="670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5"/>
          <p:cNvCxnSpPr/>
          <p:nvPr/>
        </p:nvCxnSpPr>
        <p:spPr>
          <a:xfrm flipH="1">
            <a:off x="4197800" y="2247475"/>
            <a:ext cx="33300" cy="3007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6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>
            <a:off x="5207863" y="0"/>
            <a:ext cx="36371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>
            <p:ph type="ctrTitle"/>
          </p:nvPr>
        </p:nvSpPr>
        <p:spPr>
          <a:xfrm>
            <a:off x="2857650" y="472425"/>
            <a:ext cx="5305500" cy="112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Oswald"/>
                <a:ea typeface="Oswald"/>
                <a:cs typeface="Oswald"/>
                <a:sym typeface="Oswald"/>
              </a:rPr>
              <a:t>ROMANIA</a:t>
            </a:r>
            <a:endParaRPr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92" name="Google Shape;92;p16"/>
          <p:cNvSpPr txBox="1"/>
          <p:nvPr>
            <p:ph idx="1" type="subTitle"/>
          </p:nvPr>
        </p:nvSpPr>
        <p:spPr>
          <a:xfrm>
            <a:off x="280900" y="2281525"/>
            <a:ext cx="8564100" cy="268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CAPITAL: 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Bucharest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Romanian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19 640 000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AREA: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238 400 km²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HEAD OF STATE: 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President Klaus Iohanis</a:t>
            </a:r>
            <a:endParaRPr sz="1800">
              <a:uFill>
                <a:noFill/>
              </a:uFill>
              <a:latin typeface="Oswald"/>
              <a:ea typeface="Oswald"/>
              <a:cs typeface="Oswald"/>
              <a:sym typeface="Oswald"/>
              <a:hlinkClick r:id="rId4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5">
            <a:alphaModFix/>
          </a:blip>
          <a:srcRect b="6947" l="0" r="0" t="6956"/>
          <a:stretch/>
        </p:blipFill>
        <p:spPr>
          <a:xfrm>
            <a:off x="134175" y="-153225"/>
            <a:ext cx="3022225" cy="26019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3394400" y="1557225"/>
            <a:ext cx="3799200" cy="5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2007</a:t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95" name="Google Shape;95;p16"/>
          <p:cNvCxnSpPr/>
          <p:nvPr/>
        </p:nvCxnSpPr>
        <p:spPr>
          <a:xfrm>
            <a:off x="4562950" y="2108325"/>
            <a:ext cx="0" cy="3106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6" name="Google Shape;96;p16"/>
          <p:cNvCxnSpPr/>
          <p:nvPr/>
        </p:nvCxnSpPr>
        <p:spPr>
          <a:xfrm rot="10800000">
            <a:off x="4558450" y="0"/>
            <a:ext cx="9000" cy="5451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6"/>
          <p:cNvSpPr txBox="1"/>
          <p:nvPr/>
        </p:nvSpPr>
        <p:spPr>
          <a:xfrm>
            <a:off x="4673975" y="2214825"/>
            <a:ext cx="43737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Centre of Sighisoara, The Wooden Church of Maramures, Dacian Fortresses of the Orastie Mountains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Mititei, Papanai, Tochitura, Drob, Cozonac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George Emil Palade, Nadia Comaneci, Micrea Eliade, Sebastian Stan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7"/>
          <p:cNvPicPr preferRelativeResize="0"/>
          <p:nvPr/>
        </p:nvPicPr>
        <p:blipFill>
          <a:blip r:embed="rId3">
            <a:alphaModFix amt="18000"/>
          </a:blip>
          <a:stretch>
            <a:fillRect/>
          </a:stretch>
        </p:blipFill>
        <p:spPr>
          <a:xfrm>
            <a:off x="5227463" y="0"/>
            <a:ext cx="3637125" cy="51435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23000"/>
              </a:srgbClr>
            </a:outerShdw>
          </a:effectLst>
        </p:spPr>
      </p:pic>
      <p:sp>
        <p:nvSpPr>
          <p:cNvPr id="103" name="Google Shape;103;p17"/>
          <p:cNvSpPr txBox="1"/>
          <p:nvPr/>
        </p:nvSpPr>
        <p:spPr>
          <a:xfrm>
            <a:off x="371900" y="2355175"/>
            <a:ext cx="38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CAPITAL: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Prague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Czech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10 610 947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78 866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km²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HEAD OF STATE: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President Milos Zeman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04" name="Google Shape;104;p17"/>
          <p:cNvSpPr txBox="1"/>
          <p:nvPr/>
        </p:nvSpPr>
        <p:spPr>
          <a:xfrm>
            <a:off x="4454575" y="2143500"/>
            <a:ext cx="4327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Terezin Memorial, Lobkowicz Palace, Cesky Krumlov Castle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Palacinky, Trdelnik, Vepro-knedlo-zelo, Chlebicky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Ema Destinnova, Jitka Valova, Hugo Haas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2588875" y="769250"/>
            <a:ext cx="60789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CZECH </a:t>
            </a:r>
            <a:r>
              <a:rPr b="1" lang="fr" sz="5200">
                <a:latin typeface="Oswald"/>
                <a:ea typeface="Oswald"/>
                <a:cs typeface="Oswald"/>
                <a:sym typeface="Oswald"/>
              </a:rPr>
              <a:t> REPUBLIC</a:t>
            </a:r>
            <a:endParaRPr b="1" sz="52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3047350" y="1557725"/>
            <a:ext cx="43272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2004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107" name="Google Shape;107;p17"/>
          <p:cNvCxnSpPr/>
          <p:nvPr/>
        </p:nvCxnSpPr>
        <p:spPr>
          <a:xfrm>
            <a:off x="4219900" y="-123000"/>
            <a:ext cx="0" cy="670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7"/>
          <p:cNvCxnSpPr/>
          <p:nvPr/>
        </p:nvCxnSpPr>
        <p:spPr>
          <a:xfrm flipH="1">
            <a:off x="4197925" y="2565825"/>
            <a:ext cx="32100" cy="2689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200" y="-263875"/>
            <a:ext cx="2689528" cy="268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/>
        </p:nvSpPr>
        <p:spPr>
          <a:xfrm>
            <a:off x="371900" y="2355175"/>
            <a:ext cx="38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CAPITAL: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Tallinn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Estonian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1 323 824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45 227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km²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HEAD OF STATE: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President Kersti Kalijulaid 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5" name="Google Shape;115;p18"/>
          <p:cNvSpPr txBox="1"/>
          <p:nvPr/>
        </p:nvSpPr>
        <p:spPr>
          <a:xfrm>
            <a:off x="4830400" y="2104925"/>
            <a:ext cx="38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Kuresaare Castle, Saint-Olaf Church, trahter Veski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Rukkileib, mannavaht, Kringle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Kerli Koiv, Toomas Hendrik Ilves, Karmen Pedaru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2843400" y="769263"/>
            <a:ext cx="30000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ESTONIA</a:t>
            </a:r>
            <a:endParaRPr b="1" sz="5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2994850" y="1706750"/>
            <a:ext cx="43272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2004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118" name="Google Shape;118;p18"/>
          <p:cNvCxnSpPr/>
          <p:nvPr/>
        </p:nvCxnSpPr>
        <p:spPr>
          <a:xfrm>
            <a:off x="4219900" y="-123000"/>
            <a:ext cx="0" cy="670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9" name="Google Shape;119;p18"/>
          <p:cNvCxnSpPr/>
          <p:nvPr/>
        </p:nvCxnSpPr>
        <p:spPr>
          <a:xfrm flipH="1">
            <a:off x="4197800" y="2247475"/>
            <a:ext cx="33300" cy="3007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500" y="-101125"/>
            <a:ext cx="2855000" cy="28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146163" y="0"/>
            <a:ext cx="36371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>
          <a:blip r:embed="rId3">
            <a:alphaModFix amt="27000"/>
          </a:blip>
          <a:stretch>
            <a:fillRect/>
          </a:stretch>
        </p:blipFill>
        <p:spPr>
          <a:xfrm>
            <a:off x="5173064" y="0"/>
            <a:ext cx="36371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371900" y="2355175"/>
            <a:ext cx="38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CAPITAL: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Riga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Letton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1 950 000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64 500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km²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HEAD OF STATE: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President Raimonds Vējonis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8" name="Google Shape;128;p19"/>
          <p:cNvSpPr txBox="1"/>
          <p:nvPr/>
        </p:nvSpPr>
        <p:spPr>
          <a:xfrm>
            <a:off x="4830400" y="2104925"/>
            <a:ext cx="38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 Latvian National Opera, House of Blackheads,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Beetroot soup, Jani cheese, Birch Sap 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Ginta Lapina, Inga Drozdova, Mark Rothko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29" name="Google Shape;129;p19"/>
          <p:cNvSpPr txBox="1"/>
          <p:nvPr/>
        </p:nvSpPr>
        <p:spPr>
          <a:xfrm>
            <a:off x="2767200" y="769263"/>
            <a:ext cx="30000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LATVIA</a:t>
            </a:r>
            <a:endParaRPr b="1" sz="5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0" name="Google Shape;130;p19"/>
          <p:cNvSpPr txBox="1"/>
          <p:nvPr/>
        </p:nvSpPr>
        <p:spPr>
          <a:xfrm>
            <a:off x="3375850" y="1554350"/>
            <a:ext cx="43272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2004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131" name="Google Shape;131;p19"/>
          <p:cNvCxnSpPr/>
          <p:nvPr/>
        </p:nvCxnSpPr>
        <p:spPr>
          <a:xfrm>
            <a:off x="4219900" y="-123000"/>
            <a:ext cx="0" cy="670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9"/>
          <p:cNvCxnSpPr/>
          <p:nvPr/>
        </p:nvCxnSpPr>
        <p:spPr>
          <a:xfrm flipH="1">
            <a:off x="4197800" y="2247475"/>
            <a:ext cx="33300" cy="3007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3" name="Google Shape;13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400" y="-231525"/>
            <a:ext cx="2928600" cy="292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0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5344888" y="0"/>
            <a:ext cx="36371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0"/>
          <p:cNvSpPr txBox="1"/>
          <p:nvPr/>
        </p:nvSpPr>
        <p:spPr>
          <a:xfrm>
            <a:off x="371900" y="2355175"/>
            <a:ext cx="38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CAPITAL: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Vilnius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Lithuanian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2 800 000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65 300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km²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HEAD OF STATE: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President Dalia Grybauskaitė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0" name="Google Shape;140;p20"/>
          <p:cNvSpPr txBox="1"/>
          <p:nvPr/>
        </p:nvSpPr>
        <p:spPr>
          <a:xfrm>
            <a:off x="4830400" y="2104925"/>
            <a:ext cx="38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 Trakai Castle, The old church of Zapyskis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Cepelinai, kibinai, Gribukai, Spurgos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Arvydas Sabonis, Jonas Mekas, Charles Bronson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3072000" y="769275"/>
            <a:ext cx="33057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LITHUANIA</a:t>
            </a:r>
            <a:endParaRPr b="1" sz="5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2" name="Google Shape;142;p20"/>
          <p:cNvSpPr txBox="1"/>
          <p:nvPr/>
        </p:nvSpPr>
        <p:spPr>
          <a:xfrm>
            <a:off x="3147250" y="1630550"/>
            <a:ext cx="43272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2004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143" name="Google Shape;143;p20"/>
          <p:cNvCxnSpPr/>
          <p:nvPr/>
        </p:nvCxnSpPr>
        <p:spPr>
          <a:xfrm>
            <a:off x="4219900" y="-123000"/>
            <a:ext cx="0" cy="670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20"/>
          <p:cNvCxnSpPr/>
          <p:nvPr/>
        </p:nvCxnSpPr>
        <p:spPr>
          <a:xfrm flipH="1">
            <a:off x="4197800" y="2247475"/>
            <a:ext cx="33300" cy="3007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5" name="Google Shape;14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00" y="-331350"/>
            <a:ext cx="3007800" cy="30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A4C2F4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/>
        </p:nvSpPr>
        <p:spPr>
          <a:xfrm>
            <a:off x="371900" y="2355175"/>
            <a:ext cx="38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CAPITAL: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Bratislava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OFFICIAL LANGUAGE: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Slovak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POPULATION: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5 447 502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AREA: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49 035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 km²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HEAD OF STATE: </a:t>
            </a:r>
            <a:r>
              <a:rPr lang="fr" sz="1800">
                <a:solidFill>
                  <a:srgbClr val="595959"/>
                </a:solidFill>
                <a:latin typeface="Oswald"/>
                <a:ea typeface="Oswald"/>
                <a:cs typeface="Oswald"/>
                <a:sym typeface="Oswald"/>
              </a:rPr>
              <a:t>President Andrej Kiska</a:t>
            </a:r>
            <a:endParaRPr sz="1800">
              <a:solidFill>
                <a:srgbClr val="59595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51" name="Google Shape;151;p21"/>
          <p:cNvSpPr txBox="1"/>
          <p:nvPr/>
        </p:nvSpPr>
        <p:spPr>
          <a:xfrm>
            <a:off x="4830400" y="1952525"/>
            <a:ext cx="3827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HISTORICAL SITES: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 Devin Castle, St Martins’ cathedral, The clock tower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CULINARY SPECIALITIES: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Schnitzel, Lokse, Granadir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800">
                <a:latin typeface="Oswald"/>
                <a:ea typeface="Oswald"/>
                <a:cs typeface="Oswald"/>
                <a:sym typeface="Oswald"/>
              </a:rPr>
              <a:t>PERSONALITIES:</a:t>
            </a:r>
            <a:r>
              <a:rPr lang="fr" sz="1800">
                <a:latin typeface="Oswald"/>
                <a:ea typeface="Oswald"/>
                <a:cs typeface="Oswald"/>
                <a:sym typeface="Oswald"/>
              </a:rPr>
              <a:t> Ludovit Stur, Milan Rastislav Stefanik, Alexander Dubcek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2580125" y="769263"/>
            <a:ext cx="38274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5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SLOVAKIA</a:t>
            </a:r>
            <a:endParaRPr b="1" sz="5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2895100" y="1554350"/>
            <a:ext cx="43272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8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ACCESSION DATE TO THE EU: 2004</a:t>
            </a:r>
            <a:endParaRPr i="1" sz="1800">
              <a:solidFill>
                <a:schemeClr val="dk2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cxnSp>
        <p:nvCxnSpPr>
          <p:cNvPr id="154" name="Google Shape;154;p21"/>
          <p:cNvCxnSpPr/>
          <p:nvPr/>
        </p:nvCxnSpPr>
        <p:spPr>
          <a:xfrm>
            <a:off x="4219900" y="-123000"/>
            <a:ext cx="0" cy="6708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1"/>
          <p:cNvCxnSpPr/>
          <p:nvPr/>
        </p:nvCxnSpPr>
        <p:spPr>
          <a:xfrm flipH="1">
            <a:off x="4197800" y="2247475"/>
            <a:ext cx="33300" cy="3007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6" name="Google Shape;156;p21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5239388" y="0"/>
            <a:ext cx="363712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25" y="-377300"/>
            <a:ext cx="2796650" cy="279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