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68" autoAdjust="0"/>
  </p:normalViewPr>
  <p:slideViewPr>
    <p:cSldViewPr>
      <p:cViewPr varScale="1">
        <p:scale>
          <a:sx n="65" d="100"/>
          <a:sy n="65"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fr-FR"/>
              <a:t>Cliquez pour modifier le style du titre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5124" name="Rectangle 4"/>
          <p:cNvSpPr>
            <a:spLocks noGrp="1" noChangeArrowheads="1"/>
          </p:cNvSpPr>
          <p:nvPr>
            <p:ph type="dt" sz="quarter" idx="2"/>
          </p:nvPr>
        </p:nvSpPr>
        <p:spPr/>
        <p:txBody>
          <a:bodyPr/>
          <a:lstStyle>
            <a:lvl1pPr>
              <a:defRPr/>
            </a:lvl1pPr>
          </a:lstStyle>
          <a:p>
            <a:endParaRPr lang="fr-FR"/>
          </a:p>
        </p:txBody>
      </p:sp>
      <p:sp>
        <p:nvSpPr>
          <p:cNvPr id="5125" name="Rectangle 5"/>
          <p:cNvSpPr>
            <a:spLocks noGrp="1" noChangeArrowheads="1"/>
          </p:cNvSpPr>
          <p:nvPr>
            <p:ph type="ftr" sz="quarter" idx="3"/>
          </p:nvPr>
        </p:nvSpPr>
        <p:spPr/>
        <p:txBody>
          <a:bodyPr/>
          <a:lstStyle>
            <a:lvl1pPr>
              <a:defRPr/>
            </a:lvl1pPr>
          </a:lstStyle>
          <a:p>
            <a:endParaRPr lang="fr-FR"/>
          </a:p>
        </p:txBody>
      </p:sp>
      <p:sp>
        <p:nvSpPr>
          <p:cNvPr id="5126" name="Rectangle 6"/>
          <p:cNvSpPr>
            <a:spLocks noGrp="1" noChangeArrowheads="1"/>
          </p:cNvSpPr>
          <p:nvPr>
            <p:ph type="sldNum" sz="quarter" idx="4"/>
          </p:nvPr>
        </p:nvSpPr>
        <p:spPr/>
        <p:txBody>
          <a:bodyPr/>
          <a:lstStyle>
            <a:lvl1pPr>
              <a:defRPr/>
            </a:lvl1pPr>
          </a:lstStyle>
          <a:p>
            <a:fld id="{AB3DB4E9-66A1-45D7-9760-4C2B09A8C0A5}"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8013F3F-0147-4AFF-988F-CD4E61936866}"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81000"/>
            <a:ext cx="2057400" cy="5715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81000"/>
            <a:ext cx="601980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1DAAB63-852F-43CC-8B8A-3714EB6A26F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ACFB820-BF69-40AF-82F1-E09050295912}"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1E642EF-5C49-4776-A5C0-BA429EBCFF0A}"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7AF0234-014D-4C7E-9ED0-9B71D712CB5D}"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2D73BAD7-474A-486A-82D1-18F4F45CAB0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3A0D3983-519E-4E2F-9123-93545FC4C83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28E47827-AB8A-4348-A73F-B7AC52C77B52}"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5A6678F-3E0A-4C18-A369-EA4B9A49708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BD9EEA8-1368-444B-BA84-8151ECDFFA19}"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fr-F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fr-F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BCC60F21-43FA-4B09-AC6E-60E7996C3F5A}" type="slidenum">
              <a:rPr lang="fr-FR"/>
              <a:pPr/>
              <a:t>‹N°›</a:t>
            </a:fld>
            <a:endParaRPr lang="fr-F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15888"/>
            <a:ext cx="7772400" cy="1470025"/>
          </a:xfrm>
        </p:spPr>
        <p:txBody>
          <a:bodyPr/>
          <a:lstStyle/>
          <a:p>
            <a:endParaRPr lang="fr-FR"/>
          </a:p>
        </p:txBody>
      </p:sp>
      <p:sp>
        <p:nvSpPr>
          <p:cNvPr id="2051" name="Rectangle 3"/>
          <p:cNvSpPr>
            <a:spLocks noGrp="1" noChangeArrowheads="1"/>
          </p:cNvSpPr>
          <p:nvPr>
            <p:ph type="subTitle" idx="1"/>
          </p:nvPr>
        </p:nvSpPr>
        <p:spPr>
          <a:xfrm>
            <a:off x="1331913" y="2708275"/>
            <a:ext cx="6400800" cy="649288"/>
          </a:xfrm>
        </p:spPr>
        <p:txBody>
          <a:bodyPr/>
          <a:lstStyle/>
          <a:p>
            <a:r>
              <a:rPr lang="fr-FR"/>
              <a:t>LYCEE DU GRAND NOUMEA</a:t>
            </a:r>
          </a:p>
        </p:txBody>
      </p:sp>
      <p:pic>
        <p:nvPicPr>
          <p:cNvPr id="2052" name="Picture 4" descr="Lycée 2015_1024x282"/>
          <p:cNvPicPr>
            <a:picLocks noChangeAspect="1" noChangeArrowheads="1"/>
          </p:cNvPicPr>
          <p:nvPr/>
        </p:nvPicPr>
        <p:blipFill>
          <a:blip r:embed="rId2" cstate="print"/>
          <a:srcRect/>
          <a:stretch>
            <a:fillRect/>
          </a:stretch>
        </p:blipFill>
        <p:spPr bwMode="auto">
          <a:xfrm>
            <a:off x="0" y="0"/>
            <a:ext cx="9144000" cy="2517775"/>
          </a:xfrm>
          <a:prstGeom prst="rect">
            <a:avLst/>
          </a:prstGeom>
          <a:noFill/>
        </p:spPr>
      </p:pic>
      <p:sp>
        <p:nvSpPr>
          <p:cNvPr id="2053" name="Rectangle 5"/>
          <p:cNvSpPr>
            <a:spLocks noChangeArrowheads="1"/>
          </p:cNvSpPr>
          <p:nvPr/>
        </p:nvSpPr>
        <p:spPr bwMode="auto">
          <a:xfrm>
            <a:off x="1331913" y="5876925"/>
            <a:ext cx="6400800" cy="576263"/>
          </a:xfrm>
          <a:prstGeom prst="rect">
            <a:avLst/>
          </a:prstGeom>
          <a:noFill/>
          <a:ln w="9525">
            <a:noFill/>
            <a:miter lim="800000"/>
            <a:headEnd/>
            <a:tailEnd/>
          </a:ln>
          <a:effectLst/>
        </p:spPr>
        <p:txBody>
          <a:bodyPr/>
          <a:lstStyle/>
          <a:p>
            <a:pPr algn="ctr">
              <a:lnSpc>
                <a:spcPct val="90000"/>
              </a:lnSpc>
              <a:spcBef>
                <a:spcPct val="20000"/>
              </a:spcBef>
              <a:buClr>
                <a:schemeClr val="hlink"/>
              </a:buClr>
              <a:buSzPct val="65000"/>
              <a:buFont typeface="Wingdings" pitchFamily="2" charset="2"/>
              <a:buNone/>
            </a:pPr>
            <a:endParaRPr lang="fr-FR" sz="1400" dirty="0">
              <a:effectLst>
                <a:outerShdw blurRad="38100" dist="38100" dir="2700000" algn="tl">
                  <a:srgbClr val="000000"/>
                </a:outerShdw>
              </a:effectLst>
            </a:endParaRPr>
          </a:p>
        </p:txBody>
      </p:sp>
      <p:pic>
        <p:nvPicPr>
          <p:cNvPr id="2055" name="Picture 7" descr="Logo LGN"/>
          <p:cNvPicPr>
            <a:picLocks noChangeAspect="1" noChangeArrowheads="1"/>
          </p:cNvPicPr>
          <p:nvPr/>
        </p:nvPicPr>
        <p:blipFill>
          <a:blip r:embed="rId3" cstate="print"/>
          <a:srcRect/>
          <a:stretch>
            <a:fillRect/>
          </a:stretch>
        </p:blipFill>
        <p:spPr bwMode="auto">
          <a:xfrm>
            <a:off x="7812088" y="188913"/>
            <a:ext cx="1152525" cy="1084262"/>
          </a:xfrm>
          <a:prstGeom prst="rect">
            <a:avLst/>
          </a:prstGeom>
          <a:noFill/>
        </p:spPr>
      </p:pic>
      <p:sp>
        <p:nvSpPr>
          <p:cNvPr id="2056" name="Rectangle 8"/>
          <p:cNvSpPr>
            <a:spLocks noChangeArrowheads="1"/>
          </p:cNvSpPr>
          <p:nvPr/>
        </p:nvSpPr>
        <p:spPr bwMode="auto">
          <a:xfrm>
            <a:off x="1331913" y="3357563"/>
            <a:ext cx="6400800" cy="2305050"/>
          </a:xfrm>
          <a:prstGeom prst="rect">
            <a:avLst/>
          </a:prstGeom>
          <a:noFill/>
          <a:ln w="9525">
            <a:noFill/>
            <a:miter lim="800000"/>
            <a:headEnd/>
            <a:tailEnd/>
          </a:ln>
          <a:effectLst/>
        </p:spPr>
        <p:txBody>
          <a:bodyPr/>
          <a:lstStyle/>
          <a:p>
            <a:pPr algn="ctr">
              <a:spcBef>
                <a:spcPct val="20000"/>
              </a:spcBef>
              <a:buClr>
                <a:schemeClr val="hlink"/>
              </a:buClr>
              <a:buSzPct val="65000"/>
              <a:buFont typeface="Wingdings" pitchFamily="2" charset="2"/>
              <a:buNone/>
            </a:pPr>
            <a:r>
              <a:rPr lang="fr-FR" sz="2400">
                <a:effectLst>
                  <a:outerShdw blurRad="38100" dist="38100" dir="2700000" algn="tl">
                    <a:srgbClr val="000000"/>
                  </a:outerShdw>
                </a:effectLst>
              </a:rPr>
              <a:t>Un lycée général et technologique</a:t>
            </a:r>
          </a:p>
          <a:p>
            <a:pPr algn="ctr">
              <a:spcBef>
                <a:spcPct val="20000"/>
              </a:spcBef>
              <a:buClr>
                <a:schemeClr val="hlink"/>
              </a:buClr>
              <a:buSzPct val="65000"/>
              <a:buFont typeface="Wingdings" pitchFamily="2" charset="2"/>
              <a:buNone/>
            </a:pPr>
            <a:r>
              <a:rPr lang="fr-FR" sz="2400">
                <a:effectLst>
                  <a:outerShdw blurRad="38100" dist="38100" dir="2700000" algn="tl">
                    <a:srgbClr val="000000"/>
                  </a:outerShdw>
                </a:effectLst>
              </a:rPr>
              <a:t>Plus de 1 800 élèves et étudiants</a:t>
            </a:r>
          </a:p>
          <a:p>
            <a:pPr algn="ctr">
              <a:spcBef>
                <a:spcPct val="20000"/>
              </a:spcBef>
              <a:buClr>
                <a:schemeClr val="hlink"/>
              </a:buClr>
              <a:buSzPct val="65000"/>
              <a:buFont typeface="Wingdings" pitchFamily="2" charset="2"/>
              <a:buNone/>
            </a:pPr>
            <a:r>
              <a:rPr lang="fr-FR" sz="2400">
                <a:effectLst>
                  <a:outerShdw blurRad="38100" dist="38100" dir="2700000" algn="tl">
                    <a:srgbClr val="000000"/>
                  </a:outerShdw>
                </a:effectLst>
              </a:rPr>
              <a:t>17 classes de Seconde (560 élèves)</a:t>
            </a:r>
          </a:p>
          <a:p>
            <a:pPr algn="ctr">
              <a:spcBef>
                <a:spcPct val="20000"/>
              </a:spcBef>
              <a:buClr>
                <a:schemeClr val="hlink"/>
              </a:buClr>
              <a:buSzPct val="65000"/>
              <a:buFont typeface="Wingdings" pitchFamily="2" charset="2"/>
              <a:buNone/>
            </a:pPr>
            <a:r>
              <a:rPr lang="fr-FR" sz="2400">
                <a:effectLst>
                  <a:outerShdw blurRad="38100" dist="38100" dir="2700000" algn="tl">
                    <a:srgbClr val="000000"/>
                  </a:outerShdw>
                </a:effectLst>
              </a:rPr>
              <a:t>175 internes en "pré-Bac"</a:t>
            </a:r>
          </a:p>
          <a:p>
            <a:pPr algn="ctr">
              <a:spcBef>
                <a:spcPct val="20000"/>
              </a:spcBef>
              <a:buClr>
                <a:schemeClr val="hlink"/>
              </a:buClr>
              <a:buSzPct val="65000"/>
              <a:buFont typeface="Wingdings" pitchFamily="2" charset="2"/>
              <a:buNone/>
            </a:pPr>
            <a:r>
              <a:rPr lang="fr-FR" sz="2400">
                <a:effectLst>
                  <a:outerShdw blurRad="38100" dist="38100" dir="2700000" algn="tl">
                    <a:srgbClr val="000000"/>
                  </a:outerShdw>
                </a:effectLst>
              </a:rPr>
              <a:t>6 filières en post-Bac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5365"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2290" name="Text Box 3"/>
          <p:cNvSpPr txBox="1">
            <a:spLocks noChangeArrowheads="1"/>
          </p:cNvSpPr>
          <p:nvPr/>
        </p:nvSpPr>
        <p:spPr bwMode="auto">
          <a:xfrm>
            <a:off x="539750" y="1989138"/>
            <a:ext cx="8207375" cy="4703762"/>
          </a:xfrm>
          <a:prstGeom prst="rect">
            <a:avLst/>
          </a:prstGeom>
          <a:solidFill>
            <a:srgbClr val="FFCC66"/>
          </a:solidFill>
          <a:ln w="28575">
            <a:solidFill>
              <a:srgbClr val="FF0000"/>
            </a:solidFill>
            <a:miter lim="800000"/>
            <a:headEnd/>
            <a:tailEnd/>
          </a:ln>
        </p:spPr>
        <p:txBody>
          <a:bodyPr>
            <a:spAutoFit/>
          </a:bodyPr>
          <a:lstStyle/>
          <a:p>
            <a:endParaRPr lang="fr-FR" sz="1200" b="1">
              <a:latin typeface="Arial" charset="0"/>
            </a:endParaRPr>
          </a:p>
          <a:p>
            <a:r>
              <a:rPr lang="fr-FR" sz="1600" b="1">
                <a:solidFill>
                  <a:schemeClr val="bg2"/>
                </a:solidFill>
                <a:latin typeface="Arial" charset="0"/>
              </a:rPr>
              <a:t>Cet enseignement a pour finalité de permettre</a:t>
            </a:r>
            <a:r>
              <a:rPr lang="fr-FR" sz="1600">
                <a:solidFill>
                  <a:schemeClr val="bg2"/>
                </a:solidFill>
                <a:latin typeface="Arial" charset="0"/>
              </a:rPr>
              <a:t> aux élèves de commencer à construire une culture technologique pour aborder des questions de société traitant de la santé et du bien-être social.</a:t>
            </a:r>
          </a:p>
          <a:p>
            <a:pPr>
              <a:buFont typeface="Wingdings 2" pitchFamily="18" charset="2"/>
              <a:buNone/>
            </a:pPr>
            <a:r>
              <a:rPr lang="fr-FR" sz="1600">
                <a:solidFill>
                  <a:schemeClr val="bg2"/>
                </a:solidFill>
                <a:latin typeface="Arial" charset="0"/>
              </a:rPr>
              <a:t>Au travers d’activités d’analyse s’appuyant en particulier sur des exemples de terrain, il permettra de prendre conscience du lien existant entre la santé et le social, d’identifier les organisations et les acteurs appelés à intervenir dans les champs de la santé et du social.</a:t>
            </a:r>
          </a:p>
          <a:p>
            <a:pPr>
              <a:buFont typeface="Wingdings 2" pitchFamily="18" charset="2"/>
              <a:buNone/>
            </a:pPr>
            <a:endParaRPr lang="fr-FR" sz="800">
              <a:solidFill>
                <a:schemeClr val="bg2"/>
              </a:solidFill>
              <a:latin typeface="Arial" charset="0"/>
            </a:endParaRPr>
          </a:p>
          <a:p>
            <a:r>
              <a:rPr lang="fr-FR" sz="1600" b="1">
                <a:solidFill>
                  <a:schemeClr val="bg2"/>
                </a:solidFill>
                <a:latin typeface="Arial" charset="0"/>
              </a:rPr>
              <a:t>Il se caractérise</a:t>
            </a:r>
            <a:r>
              <a:rPr lang="fr-FR" sz="1600">
                <a:solidFill>
                  <a:schemeClr val="bg2"/>
                </a:solidFill>
                <a:latin typeface="Arial" charset="0"/>
              </a:rPr>
              <a:t> par des propositions de thèmes d’étude qui, en fonction des ressources locales par exemple, conduisent à une approche la plus large possible des domaines de la santé et du social.</a:t>
            </a:r>
          </a:p>
          <a:p>
            <a:pPr>
              <a:buFont typeface="Wingdings" pitchFamily="2" charset="2"/>
              <a:buChar char="ü"/>
            </a:pPr>
            <a:r>
              <a:rPr lang="fr-FR" sz="1600">
                <a:solidFill>
                  <a:schemeClr val="bg2"/>
                </a:solidFill>
                <a:latin typeface="Arial" charset="0"/>
              </a:rPr>
              <a:t> Action humanitaire,</a:t>
            </a:r>
          </a:p>
          <a:p>
            <a:pPr>
              <a:buFont typeface="Wingdings" pitchFamily="2" charset="2"/>
              <a:buChar char="ü"/>
            </a:pPr>
            <a:r>
              <a:rPr lang="fr-FR" sz="1600">
                <a:solidFill>
                  <a:schemeClr val="bg2"/>
                </a:solidFill>
                <a:latin typeface="Arial" charset="0"/>
              </a:rPr>
              <a:t> Vivre ensemble sur un territoire,</a:t>
            </a:r>
          </a:p>
          <a:p>
            <a:pPr>
              <a:buFont typeface="Wingdings" pitchFamily="2" charset="2"/>
              <a:buChar char="ü"/>
            </a:pPr>
            <a:r>
              <a:rPr lang="fr-FR" sz="1600">
                <a:solidFill>
                  <a:schemeClr val="bg2"/>
                </a:solidFill>
                <a:latin typeface="Arial" charset="0"/>
              </a:rPr>
              <a:t> Handicap au quotidien,</a:t>
            </a:r>
          </a:p>
          <a:p>
            <a:pPr>
              <a:buFont typeface="Wingdings" pitchFamily="2" charset="2"/>
              <a:buChar char="ü"/>
            </a:pPr>
            <a:r>
              <a:rPr lang="fr-FR" sz="1600">
                <a:solidFill>
                  <a:schemeClr val="bg2"/>
                </a:solidFill>
                <a:latin typeface="Arial" charset="0"/>
              </a:rPr>
              <a:t> Hôpital : image et réalités, </a:t>
            </a:r>
            <a:r>
              <a:rPr lang="fr-FR" sz="1600" b="1">
                <a:solidFill>
                  <a:schemeClr val="bg2"/>
                </a:solidFill>
                <a:latin typeface="Arial" charset="0"/>
              </a:rPr>
              <a:t>etc.</a:t>
            </a:r>
          </a:p>
          <a:p>
            <a:pPr>
              <a:buFont typeface="Wingdings" pitchFamily="2" charset="2"/>
              <a:buNone/>
            </a:pPr>
            <a:endParaRPr lang="fr-FR" sz="800" b="1">
              <a:solidFill>
                <a:schemeClr val="bg2"/>
              </a:solidFill>
              <a:latin typeface="Arial" charset="0"/>
            </a:endParaRPr>
          </a:p>
          <a:p>
            <a:pPr>
              <a:buFont typeface="Wingdings" pitchFamily="2" charset="2"/>
              <a:buNone/>
            </a:pPr>
            <a:r>
              <a:rPr lang="fr-FR" sz="1600" b="1">
                <a:solidFill>
                  <a:schemeClr val="bg2"/>
                </a:solidFill>
                <a:latin typeface="Arial" charset="0"/>
              </a:rPr>
              <a:t>Chaque thème est étudié sous sa double approche : </a:t>
            </a:r>
          </a:p>
          <a:p>
            <a:pPr>
              <a:buFont typeface="Wingdings" pitchFamily="2" charset="2"/>
              <a:buChar char="ü"/>
            </a:pPr>
            <a:r>
              <a:rPr lang="fr-FR" sz="1600">
                <a:solidFill>
                  <a:schemeClr val="bg2"/>
                </a:solidFill>
                <a:latin typeface="Arial" charset="0"/>
              </a:rPr>
              <a:t> Sciences et techniques sanitaires et sociales,</a:t>
            </a:r>
          </a:p>
          <a:p>
            <a:pPr>
              <a:buFont typeface="Wingdings" pitchFamily="2" charset="2"/>
              <a:buChar char="ü"/>
            </a:pPr>
            <a:r>
              <a:rPr lang="fr-FR" sz="1600">
                <a:solidFill>
                  <a:schemeClr val="bg2"/>
                </a:solidFill>
                <a:latin typeface="Arial" charset="0"/>
              </a:rPr>
              <a:t> Biologie, physiopathologie humaine.</a:t>
            </a:r>
          </a:p>
        </p:txBody>
      </p:sp>
      <p:pic>
        <p:nvPicPr>
          <p:cNvPr id="12294" name="Picture 6" descr="C:\Documents and Settings\Mimi\Bureau\Nouveau dossier\MH900433057.JPG"/>
          <p:cNvPicPr>
            <a:picLocks noChangeAspect="1" noChangeArrowheads="1"/>
          </p:cNvPicPr>
          <p:nvPr/>
        </p:nvPicPr>
        <p:blipFill>
          <a:blip r:embed="rId4" cstate="print"/>
          <a:srcRect t="13077" b="13077"/>
          <a:stretch>
            <a:fillRect/>
          </a:stretch>
        </p:blipFill>
        <p:spPr bwMode="auto">
          <a:xfrm>
            <a:off x="4572000" y="4868863"/>
            <a:ext cx="1000125" cy="738187"/>
          </a:xfrm>
          <a:prstGeom prst="rect">
            <a:avLst/>
          </a:prstGeom>
          <a:noFill/>
          <a:ln w="9525">
            <a:noFill/>
            <a:miter lim="800000"/>
            <a:headEnd/>
            <a:tailEnd/>
          </a:ln>
        </p:spPr>
      </p:pic>
      <p:pic>
        <p:nvPicPr>
          <p:cNvPr id="9" name="Picture 9" descr="C:\Documents and Settings\Mimi\Bureau\Nouveau dossier\MH900409702.JPG"/>
          <p:cNvPicPr>
            <a:picLocks noChangeAspect="1" noChangeArrowheads="1"/>
          </p:cNvPicPr>
          <p:nvPr/>
        </p:nvPicPr>
        <p:blipFill>
          <a:blip r:embed="rId5" cstate="print"/>
          <a:srcRect t="17693" b="17693"/>
          <a:stretch>
            <a:fillRect/>
          </a:stretch>
        </p:blipFill>
        <p:spPr bwMode="auto">
          <a:xfrm>
            <a:off x="6588125" y="4941888"/>
            <a:ext cx="1990725" cy="1285875"/>
          </a:xfrm>
          <a:prstGeom prst="rect">
            <a:avLst/>
          </a:prstGeom>
          <a:noFill/>
          <a:ln w="9525">
            <a:noFill/>
            <a:miter lim="800000"/>
            <a:headEnd/>
            <a:tailEnd/>
          </a:ln>
        </p:spPr>
      </p:pic>
      <p:sp>
        <p:nvSpPr>
          <p:cNvPr id="15369" name="Text Box 6"/>
          <p:cNvSpPr txBox="1">
            <a:spLocks noChangeArrowheads="1"/>
          </p:cNvSpPr>
          <p:nvPr/>
        </p:nvSpPr>
        <p:spPr bwMode="auto">
          <a:xfrm>
            <a:off x="395288" y="1412875"/>
            <a:ext cx="8137525" cy="579438"/>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2 : Santé &amp;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fade">
                                      <p:cBhvr>
                                        <p:cTn id="7" dur="2000"/>
                                        <p:tgtEl>
                                          <p:spTgt spid="1229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0">
                                            <p:bg/>
                                          </p:spTgt>
                                        </p:tgtEl>
                                        <p:attrNameLst>
                                          <p:attrName>style.visibility</p:attrName>
                                        </p:attrNameLst>
                                      </p:cBhvr>
                                      <p:to>
                                        <p:strVal val="visible"/>
                                      </p:to>
                                    </p:set>
                                    <p:animEffect transition="in" filter="fade">
                                      <p:cBhvr>
                                        <p:cTn id="10" dur="2000"/>
                                        <p:tgtEl>
                                          <p:spTgt spid="12290">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290">
                                            <p:txEl>
                                              <p:pRg st="2" end="2"/>
                                            </p:txEl>
                                          </p:spTgt>
                                        </p:tgtEl>
                                        <p:attrNameLst>
                                          <p:attrName>style.visibility</p:attrName>
                                        </p:attrNameLst>
                                      </p:cBhvr>
                                      <p:to>
                                        <p:strVal val="visible"/>
                                      </p:to>
                                    </p:set>
                                    <p:animEffect transition="in" filter="fade">
                                      <p:cBhvr>
                                        <p:cTn id="16" dur="2000"/>
                                        <p:tgtEl>
                                          <p:spTgt spid="1229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0">
                                            <p:txEl>
                                              <p:pRg st="4" end="4"/>
                                            </p:txEl>
                                          </p:spTgt>
                                        </p:tgtEl>
                                        <p:attrNameLst>
                                          <p:attrName>style.visibility</p:attrName>
                                        </p:attrNameLst>
                                      </p:cBhvr>
                                      <p:to>
                                        <p:strVal val="visible"/>
                                      </p:to>
                                    </p:set>
                                    <p:animEffect transition="in" filter="fade">
                                      <p:cBhvr>
                                        <p:cTn id="21" dur="2000"/>
                                        <p:tgtEl>
                                          <p:spTgt spid="1229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294"/>
                                        </p:tgtEl>
                                        <p:attrNameLst>
                                          <p:attrName>style.visibility</p:attrName>
                                        </p:attrNameLst>
                                      </p:cBhvr>
                                      <p:to>
                                        <p:strVal val="visible"/>
                                      </p:to>
                                    </p:set>
                                    <p:animEffect transition="in" filter="fade">
                                      <p:cBhvr>
                                        <p:cTn id="24" dur="2000"/>
                                        <p:tgtEl>
                                          <p:spTgt spid="12294"/>
                                        </p:tgtEl>
                                      </p:cBhvr>
                                    </p:animEffect>
                                  </p:childTnLst>
                                </p:cTn>
                              </p:par>
                              <p:par>
                                <p:cTn id="25" presetID="10" presetClass="entr" presetSubtype="0" fill="hold" nodeType="with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animEffect transition="in" filter="fade">
                                      <p:cBhvr>
                                        <p:cTn id="27" dur="2000"/>
                                        <p:tgtEl>
                                          <p:spTgt spid="12290">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0">
                                            <p:txEl>
                                              <p:pRg st="6" end="6"/>
                                            </p:txEl>
                                          </p:spTgt>
                                        </p:tgtEl>
                                        <p:attrNameLst>
                                          <p:attrName>style.visibility</p:attrName>
                                        </p:attrNameLst>
                                      </p:cBhvr>
                                      <p:to>
                                        <p:strVal val="visible"/>
                                      </p:to>
                                    </p:set>
                                    <p:animEffect transition="in" filter="fade">
                                      <p:cBhvr>
                                        <p:cTn id="30" dur="2000"/>
                                        <p:tgtEl>
                                          <p:spTgt spid="12290">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290">
                                            <p:txEl>
                                              <p:pRg st="7" end="7"/>
                                            </p:txEl>
                                          </p:spTgt>
                                        </p:tgtEl>
                                        <p:attrNameLst>
                                          <p:attrName>style.visibility</p:attrName>
                                        </p:attrNameLst>
                                      </p:cBhvr>
                                      <p:to>
                                        <p:strVal val="visible"/>
                                      </p:to>
                                    </p:set>
                                    <p:animEffect transition="in" filter="fade">
                                      <p:cBhvr>
                                        <p:cTn id="33" dur="2000"/>
                                        <p:tgtEl>
                                          <p:spTgt spid="12290">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290">
                                            <p:txEl>
                                              <p:pRg st="8" end="8"/>
                                            </p:txEl>
                                          </p:spTgt>
                                        </p:tgtEl>
                                        <p:attrNameLst>
                                          <p:attrName>style.visibility</p:attrName>
                                        </p:attrNameLst>
                                      </p:cBhvr>
                                      <p:to>
                                        <p:strVal val="visible"/>
                                      </p:to>
                                    </p:set>
                                    <p:animEffect transition="in" filter="fade">
                                      <p:cBhvr>
                                        <p:cTn id="36" dur="2000"/>
                                        <p:tgtEl>
                                          <p:spTgt spid="12290">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290">
                                            <p:txEl>
                                              <p:pRg st="10" end="10"/>
                                            </p:txEl>
                                          </p:spTgt>
                                        </p:tgtEl>
                                        <p:attrNameLst>
                                          <p:attrName>style.visibility</p:attrName>
                                        </p:attrNameLst>
                                      </p:cBhvr>
                                      <p:to>
                                        <p:strVal val="visible"/>
                                      </p:to>
                                    </p:set>
                                    <p:animEffect transition="in" filter="fade">
                                      <p:cBhvr>
                                        <p:cTn id="41" dur="2000"/>
                                        <p:tgtEl>
                                          <p:spTgt spid="12290">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2290">
                                            <p:txEl>
                                              <p:pRg st="11" end="11"/>
                                            </p:txEl>
                                          </p:spTgt>
                                        </p:tgtEl>
                                        <p:attrNameLst>
                                          <p:attrName>style.visibility</p:attrName>
                                        </p:attrNameLst>
                                      </p:cBhvr>
                                      <p:to>
                                        <p:strVal val="visible"/>
                                      </p:to>
                                    </p:set>
                                    <p:animEffect transition="in" filter="fade">
                                      <p:cBhvr>
                                        <p:cTn id="44" dur="2000"/>
                                        <p:tgtEl>
                                          <p:spTgt spid="12290">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2290">
                                            <p:txEl>
                                              <p:pRg st="12" end="12"/>
                                            </p:txEl>
                                          </p:spTgt>
                                        </p:tgtEl>
                                        <p:attrNameLst>
                                          <p:attrName>style.visibility</p:attrName>
                                        </p:attrNameLst>
                                      </p:cBhvr>
                                      <p:to>
                                        <p:strVal val="visible"/>
                                      </p:to>
                                    </p:set>
                                    <p:animEffect transition="in" filter="fade">
                                      <p:cBhvr>
                                        <p:cTn id="47" dur="2000"/>
                                        <p:tgtEl>
                                          <p:spTgt spid="1229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6389"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6390" name="Rectangle 6"/>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L’ACCOMPAGNEMENT PERSONNALISE</a:t>
            </a:r>
          </a:p>
        </p:txBody>
      </p:sp>
      <p:sp>
        <p:nvSpPr>
          <p:cNvPr id="6146" name="Text Box 4"/>
          <p:cNvSpPr txBox="1">
            <a:spLocks noChangeArrowheads="1"/>
          </p:cNvSpPr>
          <p:nvPr/>
        </p:nvSpPr>
        <p:spPr bwMode="auto">
          <a:xfrm>
            <a:off x="684213" y="2205038"/>
            <a:ext cx="7702550" cy="3694112"/>
          </a:xfrm>
          <a:prstGeom prst="rect">
            <a:avLst/>
          </a:prstGeom>
          <a:solidFill>
            <a:schemeClr val="accent2"/>
          </a:solidFill>
          <a:ln w="25400">
            <a:solidFill>
              <a:schemeClr val="tx2"/>
            </a:solidFill>
            <a:miter lim="800000"/>
            <a:headEnd/>
            <a:tailEnd/>
          </a:ln>
        </p:spPr>
        <p:txBody>
          <a:bodyPr>
            <a:spAutoFit/>
          </a:bodyPr>
          <a:lstStyle/>
          <a:p>
            <a:pPr>
              <a:spcBef>
                <a:spcPct val="50000"/>
              </a:spcBef>
            </a:pPr>
            <a:r>
              <a:rPr lang="fr-FR" b="1">
                <a:latin typeface="Arial" charset="0"/>
              </a:rPr>
              <a:t>Deux heures par semaine et par groupe.</a:t>
            </a:r>
            <a:endParaRPr lang="fr-FR">
              <a:latin typeface="Arial" charset="0"/>
            </a:endParaRPr>
          </a:p>
          <a:p>
            <a:pPr>
              <a:spcBef>
                <a:spcPct val="50000"/>
              </a:spcBef>
            </a:pPr>
            <a:r>
              <a:rPr lang="fr-FR" b="1">
                <a:latin typeface="Arial" charset="0"/>
              </a:rPr>
              <a:t>Trois, voire quatre enseignants, dont le professeur principal :</a:t>
            </a:r>
          </a:p>
          <a:p>
            <a:pPr>
              <a:spcBef>
                <a:spcPct val="50000"/>
              </a:spcBef>
              <a:buFont typeface="Wingdings 2" pitchFamily="18" charset="2"/>
              <a:buChar char="P"/>
            </a:pPr>
            <a:r>
              <a:rPr lang="fr-FR">
                <a:latin typeface="Arial" charset="0"/>
              </a:rPr>
              <a:t> </a:t>
            </a:r>
            <a:r>
              <a:rPr lang="fr-FR" b="1">
                <a:latin typeface="Arial" charset="0"/>
              </a:rPr>
              <a:t>Soutien :</a:t>
            </a:r>
          </a:p>
          <a:p>
            <a:pPr>
              <a:spcBef>
                <a:spcPct val="50000"/>
              </a:spcBef>
              <a:buFont typeface="Wingdings 2" pitchFamily="18" charset="2"/>
              <a:buNone/>
            </a:pPr>
            <a:r>
              <a:rPr lang="fr-FR">
                <a:latin typeface="Arial" charset="0"/>
              </a:rPr>
              <a:t>	- surmonter ses difficultés afin de ne pas perdre pied !</a:t>
            </a:r>
          </a:p>
          <a:p>
            <a:pPr>
              <a:spcBef>
                <a:spcPct val="50000"/>
              </a:spcBef>
              <a:buFont typeface="Wingdings 2" pitchFamily="18" charset="2"/>
              <a:buChar char="P"/>
            </a:pPr>
            <a:r>
              <a:rPr lang="fr-FR">
                <a:latin typeface="Arial" charset="0"/>
              </a:rPr>
              <a:t> </a:t>
            </a:r>
            <a:r>
              <a:rPr lang="fr-FR" b="1">
                <a:latin typeface="Arial" charset="0"/>
              </a:rPr>
              <a:t>Approfondissement :</a:t>
            </a:r>
          </a:p>
          <a:p>
            <a:pPr>
              <a:spcBef>
                <a:spcPct val="50000"/>
              </a:spcBef>
              <a:buFont typeface="Wingdings 2" pitchFamily="18" charset="2"/>
              <a:buNone/>
            </a:pPr>
            <a:r>
              <a:rPr lang="fr-FR" b="1">
                <a:latin typeface="Arial" charset="0"/>
              </a:rPr>
              <a:t>	</a:t>
            </a:r>
            <a:r>
              <a:rPr lang="fr-FR">
                <a:latin typeface="Arial" charset="0"/>
              </a:rPr>
              <a:t>- aborder différemment certaines matières</a:t>
            </a:r>
          </a:p>
          <a:p>
            <a:pPr>
              <a:spcBef>
                <a:spcPct val="50000"/>
              </a:spcBef>
              <a:buFont typeface="Wingdings 2" pitchFamily="18" charset="2"/>
              <a:buChar char="P"/>
            </a:pPr>
            <a:r>
              <a:rPr lang="fr-FR" b="1">
                <a:latin typeface="Arial" charset="0"/>
              </a:rPr>
              <a:t>Aide à l’orientation :</a:t>
            </a:r>
          </a:p>
          <a:p>
            <a:pPr>
              <a:spcBef>
                <a:spcPct val="50000"/>
              </a:spcBef>
              <a:buFont typeface="Wingdings 2" pitchFamily="18" charset="2"/>
              <a:buNone/>
            </a:pPr>
            <a:r>
              <a:rPr lang="fr-FR">
                <a:latin typeface="Arial" charset="0"/>
              </a:rPr>
              <a:t>	- découvrir les métiers et les formations qui y mènent.</a:t>
            </a:r>
          </a:p>
          <a:p>
            <a:pPr>
              <a:spcBef>
                <a:spcPct val="50000"/>
              </a:spcBef>
              <a:buFont typeface="Wingdings 2" pitchFamily="18" charset="2"/>
              <a:buNone/>
            </a:pPr>
            <a:endParaRPr lang="fr-FR">
              <a:latin typeface="Arial" charset="0"/>
            </a:endParaRPr>
          </a:p>
        </p:txBody>
      </p:sp>
      <p:pic>
        <p:nvPicPr>
          <p:cNvPr id="10247" name="Picture 7" descr="C:\Documents and Settings\Mimi\Bureau\Nouveau dossier\MH900422593.JPG"/>
          <p:cNvPicPr>
            <a:picLocks noChangeAspect="1" noChangeArrowheads="1"/>
          </p:cNvPicPr>
          <p:nvPr/>
        </p:nvPicPr>
        <p:blipFill>
          <a:blip r:embed="rId4" cstate="print"/>
          <a:srcRect t="17693" b="17693"/>
          <a:stretch>
            <a:fillRect/>
          </a:stretch>
        </p:blipFill>
        <p:spPr bwMode="auto">
          <a:xfrm>
            <a:off x="6659563" y="4005263"/>
            <a:ext cx="1573212" cy="1016000"/>
          </a:xfrm>
          <a:prstGeom prst="rect">
            <a:avLst/>
          </a:prstGeom>
          <a:noFill/>
          <a:ln w="9525">
            <a:noFill/>
            <a:miter lim="800000"/>
            <a:headEnd/>
            <a:tailEnd/>
          </a:ln>
        </p:spPr>
      </p:pic>
      <p:pic>
        <p:nvPicPr>
          <p:cNvPr id="11271" name="Picture 7" descr="C:\Documents and Settings\Mimi\Bureau\Nouveau dossier\MH900409335.JPG"/>
          <p:cNvPicPr>
            <a:picLocks noChangeAspect="1" noChangeArrowheads="1"/>
          </p:cNvPicPr>
          <p:nvPr/>
        </p:nvPicPr>
        <p:blipFill>
          <a:blip r:embed="rId5" cstate="print"/>
          <a:srcRect t="17693" b="17693"/>
          <a:stretch>
            <a:fillRect/>
          </a:stretch>
        </p:blipFill>
        <p:spPr bwMode="auto">
          <a:xfrm>
            <a:off x="250825" y="5661025"/>
            <a:ext cx="1547813"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xEl>
                                              <p:pRg st="1" end="1"/>
                                            </p:txEl>
                                          </p:spTgt>
                                        </p:tgtEl>
                                        <p:attrNameLst>
                                          <p:attrName>style.visibility</p:attrName>
                                        </p:attrNameLst>
                                      </p:cBhvr>
                                      <p:to>
                                        <p:strVal val="visible"/>
                                      </p:to>
                                    </p:set>
                                    <p:animEffect transition="in" filter="fade">
                                      <p:cBhvr>
                                        <p:cTn id="10" dur="2000"/>
                                        <p:tgtEl>
                                          <p:spTgt spid="614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6">
                                            <p:bg/>
                                          </p:spTgt>
                                        </p:tgtEl>
                                        <p:attrNameLst>
                                          <p:attrName>style.visibility</p:attrName>
                                        </p:attrNameLst>
                                      </p:cBhvr>
                                      <p:to>
                                        <p:strVal val="visible"/>
                                      </p:to>
                                    </p:set>
                                    <p:animEffect transition="in" filter="fade">
                                      <p:cBhvr>
                                        <p:cTn id="13" dur="2000"/>
                                        <p:tgtEl>
                                          <p:spTgt spid="6146">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xEl>
                                              <p:pRg st="2" end="2"/>
                                            </p:txEl>
                                          </p:spTgt>
                                        </p:tgtEl>
                                        <p:attrNameLst>
                                          <p:attrName>style.visibility</p:attrName>
                                        </p:attrNameLst>
                                      </p:cBhvr>
                                      <p:to>
                                        <p:strVal val="visible"/>
                                      </p:to>
                                    </p:set>
                                    <p:animEffect transition="in" filter="fade">
                                      <p:cBhvr>
                                        <p:cTn id="16" dur="2000"/>
                                        <p:tgtEl>
                                          <p:spTgt spid="614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Effect transition="in" filter="fade">
                                      <p:cBhvr>
                                        <p:cTn id="19" dur="2000"/>
                                        <p:tgtEl>
                                          <p:spTgt spid="614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146">
                                            <p:txEl>
                                              <p:pRg st="4" end="4"/>
                                            </p:txEl>
                                          </p:spTgt>
                                        </p:tgtEl>
                                        <p:attrNameLst>
                                          <p:attrName>style.visibility</p:attrName>
                                        </p:attrNameLst>
                                      </p:cBhvr>
                                      <p:to>
                                        <p:strVal val="visible"/>
                                      </p:to>
                                    </p:set>
                                    <p:animEffect transition="in" filter="fade">
                                      <p:cBhvr>
                                        <p:cTn id="22" dur="2000"/>
                                        <p:tgtEl>
                                          <p:spTgt spid="614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Effect transition="in" filter="fade">
                                      <p:cBhvr>
                                        <p:cTn id="25" dur="2000"/>
                                        <p:tgtEl>
                                          <p:spTgt spid="614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46">
                                            <p:txEl>
                                              <p:pRg st="6" end="6"/>
                                            </p:txEl>
                                          </p:spTgt>
                                        </p:tgtEl>
                                        <p:attrNameLst>
                                          <p:attrName>style.visibility</p:attrName>
                                        </p:attrNameLst>
                                      </p:cBhvr>
                                      <p:to>
                                        <p:strVal val="visible"/>
                                      </p:to>
                                    </p:set>
                                    <p:animEffect transition="in" filter="fade">
                                      <p:cBhvr>
                                        <p:cTn id="28" dur="2000"/>
                                        <p:tgtEl>
                                          <p:spTgt spid="614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146">
                                            <p:txEl>
                                              <p:pRg st="7" end="7"/>
                                            </p:txEl>
                                          </p:spTgt>
                                        </p:tgtEl>
                                        <p:attrNameLst>
                                          <p:attrName>style.visibility</p:attrName>
                                        </p:attrNameLst>
                                      </p:cBhvr>
                                      <p:to>
                                        <p:strVal val="visible"/>
                                      </p:to>
                                    </p:set>
                                    <p:animEffect transition="in" filter="fade">
                                      <p:cBhvr>
                                        <p:cTn id="31" dur="2000"/>
                                        <p:tgtEl>
                                          <p:spTgt spid="614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247"/>
                                        </p:tgtEl>
                                        <p:attrNameLst>
                                          <p:attrName>style.visibility</p:attrName>
                                        </p:attrNameLst>
                                      </p:cBhvr>
                                      <p:to>
                                        <p:strVal val="visible"/>
                                      </p:to>
                                    </p:set>
                                    <p:animEffect transition="in" filter="fade">
                                      <p:cBhvr>
                                        <p:cTn id="34" dur="2000"/>
                                        <p:tgtEl>
                                          <p:spTgt spid="10247"/>
                                        </p:tgtEl>
                                      </p:cBhvr>
                                    </p:animEffect>
                                  </p:childTnLst>
                                </p:cTn>
                              </p:par>
                              <p:par>
                                <p:cTn id="35" presetID="10" presetClass="entr" presetSubtype="0" fill="hold" nodeType="withEffect">
                                  <p:stCondLst>
                                    <p:cond delay="0"/>
                                  </p:stCondLst>
                                  <p:childTnLst>
                                    <p:set>
                                      <p:cBhvr>
                                        <p:cTn id="36" dur="1" fill="hold">
                                          <p:stCondLst>
                                            <p:cond delay="0"/>
                                          </p:stCondLst>
                                        </p:cTn>
                                        <p:tgtEl>
                                          <p:spTgt spid="11271"/>
                                        </p:tgtEl>
                                        <p:attrNameLst>
                                          <p:attrName>style.visibility</p:attrName>
                                        </p:attrNameLst>
                                      </p:cBhvr>
                                      <p:to>
                                        <p:strVal val="visible"/>
                                      </p:to>
                                    </p:set>
                                    <p:animEffect transition="in" filter="fade">
                                      <p:cBhvr>
                                        <p:cTn id="3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7413"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7414" name="Rectangle 6"/>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APRES LA SECONDE…</a:t>
            </a:r>
          </a:p>
        </p:txBody>
      </p:sp>
      <p:sp>
        <p:nvSpPr>
          <p:cNvPr id="10242" name="Text Box 3"/>
          <p:cNvSpPr txBox="1">
            <a:spLocks noChangeArrowheads="1"/>
          </p:cNvSpPr>
          <p:nvPr/>
        </p:nvSpPr>
        <p:spPr bwMode="auto">
          <a:xfrm>
            <a:off x="395288" y="2133600"/>
            <a:ext cx="8207375" cy="4603750"/>
          </a:xfrm>
          <a:prstGeom prst="rect">
            <a:avLst/>
          </a:prstGeom>
          <a:solidFill>
            <a:srgbClr val="CCFFCC"/>
          </a:solidFill>
          <a:ln w="25400">
            <a:solidFill>
              <a:srgbClr val="808000"/>
            </a:solidFill>
            <a:miter lim="800000"/>
            <a:headEnd/>
            <a:tailEnd/>
          </a:ln>
        </p:spPr>
        <p:txBody>
          <a:bodyPr>
            <a:spAutoFit/>
          </a:bodyPr>
          <a:lstStyle/>
          <a:p>
            <a:pPr>
              <a:buFont typeface="Wingdings" pitchFamily="2" charset="2"/>
              <a:buChar char="§"/>
            </a:pPr>
            <a:r>
              <a:rPr lang="fr-FR" b="1">
                <a:solidFill>
                  <a:schemeClr val="accent2"/>
                </a:solidFill>
              </a:rPr>
              <a:t>  La Première Générale (L - ES - S) :</a:t>
            </a:r>
          </a:p>
          <a:p>
            <a:pPr>
              <a:buFont typeface="Wingdings" pitchFamily="2" charset="2"/>
              <a:buNone/>
            </a:pPr>
            <a:endParaRPr lang="fr-FR" sz="800" b="1">
              <a:solidFill>
                <a:schemeClr val="accent2"/>
              </a:solidFill>
            </a:endParaRPr>
          </a:p>
          <a:p>
            <a:pPr marL="742950" lvl="1" indent="-285750">
              <a:buFont typeface="Wingdings" pitchFamily="2" charset="2"/>
              <a:buChar char="ü"/>
            </a:pPr>
            <a:r>
              <a:rPr lang="fr-FR">
                <a:solidFill>
                  <a:schemeClr val="accent2"/>
                </a:solidFill>
              </a:rPr>
              <a:t>60% d’enseignements communs, permettant notamment de faciliter les changements d’orientation en cours ou fin d’année scolaire ;</a:t>
            </a:r>
          </a:p>
          <a:p>
            <a:pPr marL="742950" lvl="1" indent="-285750">
              <a:buFont typeface="Wingdings" pitchFamily="2" charset="2"/>
              <a:buChar char="ü"/>
            </a:pPr>
            <a:r>
              <a:rPr lang="fr-FR">
                <a:solidFill>
                  <a:schemeClr val="accent2"/>
                </a:solidFill>
              </a:rPr>
              <a:t>40% d’enseignements spécifiques à chaque série : 1ère étape vers une spécialisation intervenant en Terminale en vue d’une poursuite d’études post-baccalauréat.</a:t>
            </a:r>
          </a:p>
          <a:p>
            <a:endParaRPr lang="fr-FR" sz="1000">
              <a:solidFill>
                <a:schemeClr val="accent2"/>
              </a:solidFill>
            </a:endParaRPr>
          </a:p>
          <a:p>
            <a:pPr>
              <a:buFontTx/>
              <a:buChar char="•"/>
            </a:pPr>
            <a:r>
              <a:rPr lang="fr-FR" b="1">
                <a:solidFill>
                  <a:schemeClr val="accent2"/>
                </a:solidFill>
              </a:rPr>
              <a:t>  La Première Technologique :</a:t>
            </a:r>
          </a:p>
          <a:p>
            <a:endParaRPr lang="fr-FR" sz="800" b="1">
              <a:solidFill>
                <a:schemeClr val="accent2"/>
              </a:solidFill>
            </a:endParaRPr>
          </a:p>
          <a:p>
            <a:pPr marL="742950" lvl="1" indent="-285750">
              <a:buFont typeface="Wingdings" pitchFamily="2" charset="2"/>
              <a:buChar char="ü"/>
            </a:pPr>
            <a:r>
              <a:rPr lang="fr-FR">
                <a:solidFill>
                  <a:schemeClr val="accent2"/>
                </a:solidFill>
              </a:rPr>
              <a:t>Des enseignements généraux pour consolider les savoirs fondamentaux et donner à tous des repères culturels et historiques, pour permettre aussi de changer de série ou de voie, sous certaines conditions, en cours ou en fin d’année.</a:t>
            </a:r>
          </a:p>
          <a:p>
            <a:pPr marL="742950" lvl="1" indent="-285750">
              <a:buFont typeface="Wingdings" pitchFamily="2" charset="2"/>
              <a:buChar char="ü"/>
            </a:pPr>
            <a:r>
              <a:rPr lang="fr-FR">
                <a:solidFill>
                  <a:schemeClr val="accent2"/>
                </a:solidFill>
              </a:rPr>
              <a:t>Des enseignements technologiques par grands domaines : </a:t>
            </a:r>
          </a:p>
          <a:p>
            <a:pPr marL="1143000" lvl="2" indent="-228600"/>
            <a:r>
              <a:rPr lang="fr-FR">
                <a:solidFill>
                  <a:schemeClr val="accent2"/>
                </a:solidFill>
              </a:rPr>
              <a:t>	- Management &amp; Gestion (</a:t>
            </a:r>
            <a:r>
              <a:rPr lang="fr-FR" b="1">
                <a:solidFill>
                  <a:schemeClr val="accent2"/>
                </a:solidFill>
              </a:rPr>
              <a:t>STMG</a:t>
            </a:r>
            <a:r>
              <a:rPr lang="fr-FR">
                <a:solidFill>
                  <a:schemeClr val="accent2"/>
                </a:solidFill>
              </a:rPr>
              <a:t>)</a:t>
            </a:r>
          </a:p>
          <a:p>
            <a:pPr marL="1143000" lvl="2" indent="-228600"/>
            <a:r>
              <a:rPr lang="fr-FR">
                <a:solidFill>
                  <a:schemeClr val="accent2"/>
                </a:solidFill>
              </a:rPr>
              <a:t>	- Santé &amp; Social (</a:t>
            </a:r>
            <a:r>
              <a:rPr lang="fr-FR" b="1">
                <a:solidFill>
                  <a:schemeClr val="accent2"/>
                </a:solidFill>
              </a:rPr>
              <a:t>ST2S</a:t>
            </a:r>
            <a:r>
              <a:rPr lang="fr-FR">
                <a:solidFill>
                  <a:schemeClr val="accent2"/>
                </a:solidFill>
              </a:rPr>
              <a:t>).</a:t>
            </a:r>
          </a:p>
          <a:p>
            <a:endParaRPr lang="fr-FR" sz="1600">
              <a:solidFill>
                <a:schemeClr val="accent2"/>
              </a:solidFill>
              <a:latin typeface="Arial" charset="0"/>
            </a:endParaRPr>
          </a:p>
        </p:txBody>
      </p:sp>
      <p:pic>
        <p:nvPicPr>
          <p:cNvPr id="18" name="Picture 23" descr="C:\Documents and Settings\Mimi\Local Settings\Temporary Internet Files\Content.IE5\BSLREJ13\MP900433085[1].jpg"/>
          <p:cNvPicPr>
            <a:picLocks noChangeAspect="1" noChangeArrowheads="1"/>
          </p:cNvPicPr>
          <p:nvPr/>
        </p:nvPicPr>
        <p:blipFill>
          <a:blip r:embed="rId4" cstate="print"/>
          <a:srcRect/>
          <a:stretch>
            <a:fillRect/>
          </a:stretch>
        </p:blipFill>
        <p:spPr bwMode="auto">
          <a:xfrm>
            <a:off x="7092950" y="5516563"/>
            <a:ext cx="1327150"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fade">
                                      <p:cBhvr>
                                        <p:cTn id="10" dur="2000"/>
                                        <p:tgtEl>
                                          <p:spTgt spid="1024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animEffect transition="in" filter="fade">
                                      <p:cBhvr>
                                        <p:cTn id="13" dur="2000"/>
                                        <p:tgtEl>
                                          <p:spTgt spid="1024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2">
                                            <p:txEl>
                                              <p:pRg st="5" end="5"/>
                                            </p:txEl>
                                          </p:spTgt>
                                        </p:tgtEl>
                                        <p:attrNameLst>
                                          <p:attrName>style.visibility</p:attrName>
                                        </p:attrNameLst>
                                      </p:cBhvr>
                                      <p:to>
                                        <p:strVal val="visible"/>
                                      </p:to>
                                    </p:set>
                                    <p:animEffect transition="in" filter="fade">
                                      <p:cBhvr>
                                        <p:cTn id="16" dur="2000"/>
                                        <p:tgtEl>
                                          <p:spTgt spid="1024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2">
                                            <p:txEl>
                                              <p:pRg st="7" end="7"/>
                                            </p:txEl>
                                          </p:spTgt>
                                        </p:tgtEl>
                                        <p:attrNameLst>
                                          <p:attrName>style.visibility</p:attrName>
                                        </p:attrNameLst>
                                      </p:cBhvr>
                                      <p:to>
                                        <p:strVal val="visible"/>
                                      </p:to>
                                    </p:set>
                                    <p:animEffect transition="in" filter="fade">
                                      <p:cBhvr>
                                        <p:cTn id="19" dur="2000"/>
                                        <p:tgtEl>
                                          <p:spTgt spid="1024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2">
                                            <p:txEl>
                                              <p:pRg st="8" end="8"/>
                                            </p:txEl>
                                          </p:spTgt>
                                        </p:tgtEl>
                                        <p:attrNameLst>
                                          <p:attrName>style.visibility</p:attrName>
                                        </p:attrNameLst>
                                      </p:cBhvr>
                                      <p:to>
                                        <p:strVal val="visible"/>
                                      </p:to>
                                    </p:set>
                                    <p:animEffect transition="in" filter="fade">
                                      <p:cBhvr>
                                        <p:cTn id="22" dur="2000"/>
                                        <p:tgtEl>
                                          <p:spTgt spid="1024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42">
                                            <p:txEl>
                                              <p:pRg st="9" end="9"/>
                                            </p:txEl>
                                          </p:spTgt>
                                        </p:tgtEl>
                                        <p:attrNameLst>
                                          <p:attrName>style.visibility</p:attrName>
                                        </p:attrNameLst>
                                      </p:cBhvr>
                                      <p:to>
                                        <p:strVal val="visible"/>
                                      </p:to>
                                    </p:set>
                                    <p:animEffect transition="in" filter="fade">
                                      <p:cBhvr>
                                        <p:cTn id="25" dur="2000"/>
                                        <p:tgtEl>
                                          <p:spTgt spid="1024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242">
                                            <p:txEl>
                                              <p:pRg st="10" end="10"/>
                                            </p:txEl>
                                          </p:spTgt>
                                        </p:tgtEl>
                                        <p:attrNameLst>
                                          <p:attrName>style.visibility</p:attrName>
                                        </p:attrNameLst>
                                      </p:cBhvr>
                                      <p:to>
                                        <p:strVal val="visible"/>
                                      </p:to>
                                    </p:set>
                                    <p:animEffect transition="in" filter="fade">
                                      <p:cBhvr>
                                        <p:cTn id="28" dur="2000"/>
                                        <p:tgtEl>
                                          <p:spTgt spid="10242">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42">
                                            <p:bg/>
                                          </p:spTgt>
                                        </p:tgtEl>
                                        <p:attrNameLst>
                                          <p:attrName>style.visibility</p:attrName>
                                        </p:attrNameLst>
                                      </p:cBhvr>
                                      <p:to>
                                        <p:strVal val="visible"/>
                                      </p:to>
                                    </p:set>
                                    <p:animEffect transition="in" filter="fade">
                                      <p:cBhvr>
                                        <p:cTn id="31" dur="2000"/>
                                        <p:tgtEl>
                                          <p:spTgt spid="10242">
                                            <p:bg/>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0" fill="hold"/>
                                        <p:tgtEl>
                                          <p:spTgt spid="18"/>
                                        </p:tgtEl>
                                        <p:attrNameLst>
                                          <p:attrName>ppt_w</p:attrName>
                                        </p:attrNameLst>
                                      </p:cBhvr>
                                      <p:tavLst>
                                        <p:tav tm="0">
                                          <p:val>
                                            <p:fltVal val="0"/>
                                          </p:val>
                                        </p:tav>
                                        <p:tav tm="100000">
                                          <p:val>
                                            <p:strVal val="#ppt_w"/>
                                          </p:val>
                                        </p:tav>
                                      </p:tavLst>
                                    </p:anim>
                                    <p:anim calcmode="lin" valueType="num">
                                      <p:cBhvr>
                                        <p:cTn id="35" dur="2000" fill="hold"/>
                                        <p:tgtEl>
                                          <p:spTgt spid="18"/>
                                        </p:tgtEl>
                                        <p:attrNameLst>
                                          <p:attrName>ppt_h</p:attrName>
                                        </p:attrNameLst>
                                      </p:cBhvr>
                                      <p:tavLst>
                                        <p:tav tm="0">
                                          <p:val>
                                            <p:fltVal val="0"/>
                                          </p:val>
                                        </p:tav>
                                        <p:tav tm="100000">
                                          <p:val>
                                            <p:strVal val="#ppt_h"/>
                                          </p:val>
                                        </p:tav>
                                      </p:tavLst>
                                    </p:anim>
                                    <p:animEffect transition="in" filter="fade">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8437"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8438" name="Rectangle 6"/>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Trois baccalauréats généraux…</a:t>
            </a:r>
          </a:p>
        </p:txBody>
      </p:sp>
      <p:sp>
        <p:nvSpPr>
          <p:cNvPr id="13314" name="Text Box 3"/>
          <p:cNvSpPr txBox="1">
            <a:spLocks noChangeArrowheads="1"/>
          </p:cNvSpPr>
          <p:nvPr/>
        </p:nvSpPr>
        <p:spPr bwMode="auto">
          <a:xfrm>
            <a:off x="468313" y="2133600"/>
            <a:ext cx="8207375" cy="4367213"/>
          </a:xfrm>
          <a:prstGeom prst="rect">
            <a:avLst/>
          </a:prstGeom>
          <a:solidFill>
            <a:srgbClr val="CC99FF">
              <a:alpha val="69803"/>
            </a:srgbClr>
          </a:solidFill>
          <a:ln w="28575">
            <a:solidFill>
              <a:srgbClr val="7030A0"/>
            </a:solidFill>
            <a:miter lim="800000"/>
            <a:headEnd/>
            <a:tailEnd/>
          </a:ln>
        </p:spPr>
        <p:txBody>
          <a:bodyPr>
            <a:spAutoFit/>
          </a:bodyPr>
          <a:lstStyle/>
          <a:p>
            <a:pPr marL="742950" lvl="1" indent="-285750">
              <a:buFont typeface="Wingdings" pitchFamily="2" charset="2"/>
              <a:buChar char="§"/>
            </a:pPr>
            <a:r>
              <a:rPr lang="fr-FR" b="1">
                <a:solidFill>
                  <a:schemeClr val="bg2"/>
                </a:solidFill>
              </a:rPr>
              <a:t>  </a:t>
            </a:r>
            <a:r>
              <a:rPr lang="fr-FR" b="1" u="sng">
                <a:solidFill>
                  <a:schemeClr val="bg2"/>
                </a:solidFill>
              </a:rPr>
              <a:t>Littéraire</a:t>
            </a:r>
            <a:r>
              <a:rPr lang="fr-FR" b="1">
                <a:solidFill>
                  <a:schemeClr val="bg2"/>
                </a:solidFill>
              </a:rPr>
              <a:t> (L)</a:t>
            </a:r>
            <a:r>
              <a:rPr lang="fr-FR">
                <a:solidFill>
                  <a:schemeClr val="bg2"/>
                </a:solidFill>
              </a:rPr>
              <a:t>, avec les spécialités :</a:t>
            </a:r>
          </a:p>
          <a:p>
            <a:pPr marL="1143000" lvl="2" indent="-228600">
              <a:buFont typeface="Wingdings" pitchFamily="2" charset="2"/>
              <a:buNone/>
            </a:pPr>
            <a:r>
              <a:rPr lang="fr-FR" sz="1600">
                <a:solidFill>
                  <a:schemeClr val="bg2"/>
                </a:solidFill>
              </a:rPr>
              <a:t>	- Anglais Approfondi, </a:t>
            </a:r>
          </a:p>
          <a:p>
            <a:pPr marL="1143000" lvl="2" indent="-228600"/>
            <a:r>
              <a:rPr lang="fr-FR" sz="1600">
                <a:solidFill>
                  <a:schemeClr val="bg2"/>
                </a:solidFill>
              </a:rPr>
              <a:t>	- Espagnol Approfondi, </a:t>
            </a:r>
          </a:p>
          <a:p>
            <a:pPr marL="1143000" lvl="2" indent="-228600"/>
            <a:r>
              <a:rPr lang="fr-FR" sz="1600">
                <a:solidFill>
                  <a:schemeClr val="bg2"/>
                </a:solidFill>
              </a:rPr>
              <a:t>	- Mathématiques, </a:t>
            </a:r>
          </a:p>
          <a:p>
            <a:pPr marL="1143000" lvl="2" indent="-228600"/>
            <a:r>
              <a:rPr lang="fr-FR" sz="1600">
                <a:solidFill>
                  <a:schemeClr val="bg2"/>
                </a:solidFill>
              </a:rPr>
              <a:t>	- Latin, </a:t>
            </a:r>
          </a:p>
          <a:p>
            <a:pPr marL="1143000" lvl="2" indent="-228600"/>
            <a:r>
              <a:rPr lang="fr-FR" sz="1600">
                <a:solidFill>
                  <a:schemeClr val="bg2"/>
                </a:solidFill>
              </a:rPr>
              <a:t>	- Droit &amp; Grands  Enjeux du Monde Contemporain.</a:t>
            </a:r>
          </a:p>
          <a:p>
            <a:pPr marL="1143000" lvl="2" indent="-228600"/>
            <a:endParaRPr lang="fr-FR" sz="800">
              <a:solidFill>
                <a:schemeClr val="bg2"/>
              </a:solidFill>
            </a:endParaRPr>
          </a:p>
          <a:p>
            <a:pPr marL="742950" lvl="1" indent="-285750">
              <a:buFont typeface="Wingdings" pitchFamily="2" charset="2"/>
              <a:buChar char="§"/>
            </a:pPr>
            <a:r>
              <a:rPr lang="fr-FR" b="1">
                <a:solidFill>
                  <a:schemeClr val="bg2"/>
                </a:solidFill>
              </a:rPr>
              <a:t>  </a:t>
            </a:r>
            <a:r>
              <a:rPr lang="fr-FR" b="1" u="sng">
                <a:solidFill>
                  <a:schemeClr val="bg2"/>
                </a:solidFill>
              </a:rPr>
              <a:t>Sciences Economiques &amp; Sociales</a:t>
            </a:r>
            <a:r>
              <a:rPr lang="fr-FR" b="1">
                <a:solidFill>
                  <a:schemeClr val="bg2"/>
                </a:solidFill>
              </a:rPr>
              <a:t> (ES) </a:t>
            </a:r>
            <a:r>
              <a:rPr lang="fr-FR">
                <a:solidFill>
                  <a:schemeClr val="bg2"/>
                </a:solidFill>
              </a:rPr>
              <a:t>avec les spécialités :</a:t>
            </a:r>
          </a:p>
          <a:p>
            <a:pPr marL="1143000" lvl="2" indent="-228600"/>
            <a:r>
              <a:rPr lang="fr-FR" sz="1600">
                <a:solidFill>
                  <a:schemeClr val="bg2"/>
                </a:solidFill>
              </a:rPr>
              <a:t>	- Economie  Approfondie, </a:t>
            </a:r>
          </a:p>
          <a:p>
            <a:pPr marL="1143000" lvl="2" indent="-228600"/>
            <a:r>
              <a:rPr lang="fr-FR" sz="1600">
                <a:solidFill>
                  <a:schemeClr val="bg2"/>
                </a:solidFill>
              </a:rPr>
              <a:t>	- Sciences Sociales &amp; Politiques, </a:t>
            </a:r>
          </a:p>
          <a:p>
            <a:pPr marL="1143000" lvl="2" indent="-228600"/>
            <a:r>
              <a:rPr lang="fr-FR" sz="1600">
                <a:solidFill>
                  <a:schemeClr val="bg2"/>
                </a:solidFill>
              </a:rPr>
              <a:t>	- Mathématiques.</a:t>
            </a:r>
          </a:p>
          <a:p>
            <a:pPr marL="1143000" lvl="2" indent="-228600"/>
            <a:endParaRPr lang="fr-FR" sz="800">
              <a:solidFill>
                <a:schemeClr val="bg2"/>
              </a:solidFill>
            </a:endParaRPr>
          </a:p>
          <a:p>
            <a:pPr marL="742950" lvl="1" indent="-285750">
              <a:buFont typeface="Wingdings" pitchFamily="2" charset="2"/>
              <a:buChar char="§"/>
            </a:pPr>
            <a:r>
              <a:rPr lang="fr-FR" b="1">
                <a:solidFill>
                  <a:schemeClr val="bg2"/>
                </a:solidFill>
              </a:rPr>
              <a:t>  </a:t>
            </a:r>
            <a:r>
              <a:rPr lang="fr-FR" b="1" u="sng">
                <a:solidFill>
                  <a:schemeClr val="bg2"/>
                </a:solidFill>
              </a:rPr>
              <a:t>Scientifique</a:t>
            </a:r>
            <a:r>
              <a:rPr lang="fr-FR" b="1">
                <a:solidFill>
                  <a:schemeClr val="bg2"/>
                </a:solidFill>
              </a:rPr>
              <a:t> (S) </a:t>
            </a:r>
            <a:r>
              <a:rPr lang="fr-FR">
                <a:solidFill>
                  <a:schemeClr val="bg2"/>
                </a:solidFill>
              </a:rPr>
              <a:t>avec les spécialités : </a:t>
            </a:r>
          </a:p>
          <a:p>
            <a:pPr marL="1143000" lvl="2" indent="-228600"/>
            <a:r>
              <a:rPr lang="fr-FR" sz="1600">
                <a:solidFill>
                  <a:schemeClr val="bg2"/>
                </a:solidFill>
              </a:rPr>
              <a:t>	- Mathématiques, </a:t>
            </a:r>
          </a:p>
          <a:p>
            <a:pPr marL="1143000" lvl="2" indent="-228600"/>
            <a:r>
              <a:rPr lang="fr-FR" sz="1600">
                <a:solidFill>
                  <a:schemeClr val="bg2"/>
                </a:solidFill>
              </a:rPr>
              <a:t>	- Sciences de la Vie &amp; de la Terre, </a:t>
            </a:r>
          </a:p>
          <a:p>
            <a:pPr marL="1143000" lvl="2" indent="-228600"/>
            <a:r>
              <a:rPr lang="fr-FR" sz="1600">
                <a:solidFill>
                  <a:schemeClr val="bg2"/>
                </a:solidFill>
              </a:rPr>
              <a:t>	- Sciences Physiques,</a:t>
            </a:r>
          </a:p>
          <a:p>
            <a:pPr marL="1143000" lvl="2" indent="-228600"/>
            <a:r>
              <a:rPr lang="fr-FR" sz="1600">
                <a:solidFill>
                  <a:schemeClr val="bg2"/>
                </a:solidFill>
              </a:rPr>
              <a:t>	- Informatique &amp; Sciences du Numérique.</a:t>
            </a:r>
            <a:endParaRPr lang="fr-FR" sz="1600" u="sng">
              <a:solidFill>
                <a:schemeClr val="bg2"/>
              </a:solidFill>
            </a:endParaRPr>
          </a:p>
          <a:p>
            <a:endParaRPr lang="fr-FR" sz="1600">
              <a:solidFill>
                <a:schemeClr val="bg2"/>
              </a:solidFill>
              <a:latin typeface="Arial" charset="0"/>
            </a:endParaRPr>
          </a:p>
        </p:txBody>
      </p:sp>
      <p:pic>
        <p:nvPicPr>
          <p:cNvPr id="11274" name="Picture 10" descr="C:\Documents and Settings\Mimi\Bureau\Nouveau dossier\MH900422452.JPG"/>
          <p:cNvPicPr>
            <a:picLocks noChangeAspect="1" noChangeArrowheads="1"/>
          </p:cNvPicPr>
          <p:nvPr/>
        </p:nvPicPr>
        <p:blipFill>
          <a:blip r:embed="rId4" cstate="print"/>
          <a:srcRect t="17693" b="17693"/>
          <a:stretch>
            <a:fillRect/>
          </a:stretch>
        </p:blipFill>
        <p:spPr bwMode="auto">
          <a:xfrm>
            <a:off x="6300788" y="2351088"/>
            <a:ext cx="1655762" cy="1069975"/>
          </a:xfrm>
          <a:prstGeom prst="rect">
            <a:avLst/>
          </a:prstGeom>
          <a:noFill/>
          <a:ln w="9525">
            <a:noFill/>
            <a:miter lim="800000"/>
            <a:headEnd/>
            <a:tailEnd/>
          </a:ln>
        </p:spPr>
      </p:pic>
      <p:pic>
        <p:nvPicPr>
          <p:cNvPr id="17" name="Picture 6" descr="C:\Documents and Settings\Mimi\Bureau\Nouveau dossier\MH900407061.JPG"/>
          <p:cNvPicPr>
            <a:picLocks noChangeAspect="1" noChangeArrowheads="1"/>
          </p:cNvPicPr>
          <p:nvPr/>
        </p:nvPicPr>
        <p:blipFill>
          <a:blip r:embed="rId5" cstate="print"/>
          <a:srcRect t="11539" b="16922"/>
          <a:stretch>
            <a:fillRect/>
          </a:stretch>
        </p:blipFill>
        <p:spPr bwMode="auto">
          <a:xfrm>
            <a:off x="5580063" y="4437063"/>
            <a:ext cx="2781300" cy="1500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fade">
                                      <p:cBhvr>
                                        <p:cTn id="10" dur="2000"/>
                                        <p:tgtEl>
                                          <p:spTgt spid="133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fade">
                                      <p:cBhvr>
                                        <p:cTn id="13" dur="2000"/>
                                        <p:tgtEl>
                                          <p:spTgt spid="133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fade">
                                      <p:cBhvr>
                                        <p:cTn id="16" dur="2000"/>
                                        <p:tgtEl>
                                          <p:spTgt spid="133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Effect transition="in" filter="fade">
                                      <p:cBhvr>
                                        <p:cTn id="19" dur="2000"/>
                                        <p:tgtEl>
                                          <p:spTgt spid="133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fade">
                                      <p:cBhvr>
                                        <p:cTn id="22" dur="2000"/>
                                        <p:tgtEl>
                                          <p:spTgt spid="1331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4">
                                            <p:txEl>
                                              <p:pRg st="7" end="7"/>
                                            </p:txEl>
                                          </p:spTgt>
                                        </p:tgtEl>
                                        <p:attrNameLst>
                                          <p:attrName>style.visibility</p:attrName>
                                        </p:attrNameLst>
                                      </p:cBhvr>
                                      <p:to>
                                        <p:strVal val="visible"/>
                                      </p:to>
                                    </p:set>
                                    <p:animEffect transition="in" filter="fade">
                                      <p:cBhvr>
                                        <p:cTn id="25" dur="2000"/>
                                        <p:tgtEl>
                                          <p:spTgt spid="1331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314">
                                            <p:txEl>
                                              <p:pRg st="8" end="8"/>
                                            </p:txEl>
                                          </p:spTgt>
                                        </p:tgtEl>
                                        <p:attrNameLst>
                                          <p:attrName>style.visibility</p:attrName>
                                        </p:attrNameLst>
                                      </p:cBhvr>
                                      <p:to>
                                        <p:strVal val="visible"/>
                                      </p:to>
                                    </p:set>
                                    <p:animEffect transition="in" filter="fade">
                                      <p:cBhvr>
                                        <p:cTn id="28" dur="2000"/>
                                        <p:tgtEl>
                                          <p:spTgt spid="1331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314">
                                            <p:txEl>
                                              <p:pRg st="9" end="9"/>
                                            </p:txEl>
                                          </p:spTgt>
                                        </p:tgtEl>
                                        <p:attrNameLst>
                                          <p:attrName>style.visibility</p:attrName>
                                        </p:attrNameLst>
                                      </p:cBhvr>
                                      <p:to>
                                        <p:strVal val="visible"/>
                                      </p:to>
                                    </p:set>
                                    <p:animEffect transition="in" filter="fade">
                                      <p:cBhvr>
                                        <p:cTn id="31" dur="2000"/>
                                        <p:tgtEl>
                                          <p:spTgt spid="1331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314">
                                            <p:txEl>
                                              <p:pRg st="10" end="10"/>
                                            </p:txEl>
                                          </p:spTgt>
                                        </p:tgtEl>
                                        <p:attrNameLst>
                                          <p:attrName>style.visibility</p:attrName>
                                        </p:attrNameLst>
                                      </p:cBhvr>
                                      <p:to>
                                        <p:strVal val="visible"/>
                                      </p:to>
                                    </p:set>
                                    <p:animEffect transition="in" filter="fade">
                                      <p:cBhvr>
                                        <p:cTn id="34" dur="2000"/>
                                        <p:tgtEl>
                                          <p:spTgt spid="1331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3314">
                                            <p:txEl>
                                              <p:pRg st="12" end="12"/>
                                            </p:txEl>
                                          </p:spTgt>
                                        </p:tgtEl>
                                        <p:attrNameLst>
                                          <p:attrName>style.visibility</p:attrName>
                                        </p:attrNameLst>
                                      </p:cBhvr>
                                      <p:to>
                                        <p:strVal val="visible"/>
                                      </p:to>
                                    </p:set>
                                    <p:animEffect transition="in" filter="fade">
                                      <p:cBhvr>
                                        <p:cTn id="37" dur="2000"/>
                                        <p:tgtEl>
                                          <p:spTgt spid="1331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3314">
                                            <p:txEl>
                                              <p:pRg st="13" end="13"/>
                                            </p:txEl>
                                          </p:spTgt>
                                        </p:tgtEl>
                                        <p:attrNameLst>
                                          <p:attrName>style.visibility</p:attrName>
                                        </p:attrNameLst>
                                      </p:cBhvr>
                                      <p:to>
                                        <p:strVal val="visible"/>
                                      </p:to>
                                    </p:set>
                                    <p:animEffect transition="in" filter="fade">
                                      <p:cBhvr>
                                        <p:cTn id="40" dur="2000"/>
                                        <p:tgtEl>
                                          <p:spTgt spid="1331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3314">
                                            <p:txEl>
                                              <p:pRg st="14" end="14"/>
                                            </p:txEl>
                                          </p:spTgt>
                                        </p:tgtEl>
                                        <p:attrNameLst>
                                          <p:attrName>style.visibility</p:attrName>
                                        </p:attrNameLst>
                                      </p:cBhvr>
                                      <p:to>
                                        <p:strVal val="visible"/>
                                      </p:to>
                                    </p:set>
                                    <p:animEffect transition="in" filter="fade">
                                      <p:cBhvr>
                                        <p:cTn id="43" dur="2000"/>
                                        <p:tgtEl>
                                          <p:spTgt spid="13314">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3314">
                                            <p:txEl>
                                              <p:pRg st="15" end="15"/>
                                            </p:txEl>
                                          </p:spTgt>
                                        </p:tgtEl>
                                        <p:attrNameLst>
                                          <p:attrName>style.visibility</p:attrName>
                                        </p:attrNameLst>
                                      </p:cBhvr>
                                      <p:to>
                                        <p:strVal val="visible"/>
                                      </p:to>
                                    </p:set>
                                    <p:animEffect transition="in" filter="fade">
                                      <p:cBhvr>
                                        <p:cTn id="46" dur="2000"/>
                                        <p:tgtEl>
                                          <p:spTgt spid="13314">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3314">
                                            <p:txEl>
                                              <p:pRg st="16" end="16"/>
                                            </p:txEl>
                                          </p:spTgt>
                                        </p:tgtEl>
                                        <p:attrNameLst>
                                          <p:attrName>style.visibility</p:attrName>
                                        </p:attrNameLst>
                                      </p:cBhvr>
                                      <p:to>
                                        <p:strVal val="visible"/>
                                      </p:to>
                                    </p:set>
                                    <p:animEffect transition="in" filter="fade">
                                      <p:cBhvr>
                                        <p:cTn id="49" dur="2000"/>
                                        <p:tgtEl>
                                          <p:spTgt spid="13314">
                                            <p:txEl>
                                              <p:pRg st="16" end="1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314">
                                            <p:bg/>
                                          </p:spTgt>
                                        </p:tgtEl>
                                        <p:attrNameLst>
                                          <p:attrName>style.visibility</p:attrName>
                                        </p:attrNameLst>
                                      </p:cBhvr>
                                      <p:to>
                                        <p:strVal val="visible"/>
                                      </p:to>
                                    </p:set>
                                    <p:animEffect transition="in" filter="fade">
                                      <p:cBhvr>
                                        <p:cTn id="52" dur="2000"/>
                                        <p:tgtEl>
                                          <p:spTgt spid="13314">
                                            <p:bg/>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274"/>
                                        </p:tgtEl>
                                        <p:attrNameLst>
                                          <p:attrName>style.visibility</p:attrName>
                                        </p:attrNameLst>
                                      </p:cBhvr>
                                      <p:to>
                                        <p:strVal val="visible"/>
                                      </p:to>
                                    </p:set>
                                    <p:animEffect transition="in" filter="fade">
                                      <p:cBhvr>
                                        <p:cTn id="55" dur="2000"/>
                                        <p:tgtEl>
                                          <p:spTgt spid="11274"/>
                                        </p:tgtEl>
                                      </p:cBhvr>
                                    </p:animEffect>
                                  </p:childTnLst>
                                </p:cTn>
                              </p:par>
                              <p:par>
                                <p:cTn id="56" presetID="53"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2000" fill="hold"/>
                                        <p:tgtEl>
                                          <p:spTgt spid="17"/>
                                        </p:tgtEl>
                                        <p:attrNameLst>
                                          <p:attrName>ppt_w</p:attrName>
                                        </p:attrNameLst>
                                      </p:cBhvr>
                                      <p:tavLst>
                                        <p:tav tm="0">
                                          <p:val>
                                            <p:fltVal val="0"/>
                                          </p:val>
                                        </p:tav>
                                        <p:tav tm="100000">
                                          <p:val>
                                            <p:strVal val="#ppt_w"/>
                                          </p:val>
                                        </p:tav>
                                      </p:tavLst>
                                    </p:anim>
                                    <p:anim calcmode="lin" valueType="num">
                                      <p:cBhvr>
                                        <p:cTn id="59" dur="2000" fill="hold"/>
                                        <p:tgtEl>
                                          <p:spTgt spid="17"/>
                                        </p:tgtEl>
                                        <p:attrNameLst>
                                          <p:attrName>ppt_h</p:attrName>
                                        </p:attrNameLst>
                                      </p:cBhvr>
                                      <p:tavLst>
                                        <p:tav tm="0">
                                          <p:val>
                                            <p:fltVal val="0"/>
                                          </p:val>
                                        </p:tav>
                                        <p:tav tm="100000">
                                          <p:val>
                                            <p:strVal val="#ppt_h"/>
                                          </p:val>
                                        </p:tav>
                                      </p:tavLst>
                                    </p:anim>
                                    <p:animEffect transition="in" filter="fade">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9461"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9462" name="Rectangle 6"/>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Deux baccalauréats technologiques…</a:t>
            </a:r>
          </a:p>
        </p:txBody>
      </p:sp>
      <p:sp>
        <p:nvSpPr>
          <p:cNvPr id="13314" name="Text Box 3"/>
          <p:cNvSpPr txBox="1">
            <a:spLocks noChangeArrowheads="1"/>
          </p:cNvSpPr>
          <p:nvPr/>
        </p:nvSpPr>
        <p:spPr bwMode="auto">
          <a:xfrm>
            <a:off x="468313" y="2133600"/>
            <a:ext cx="8207375" cy="3479800"/>
          </a:xfrm>
          <a:prstGeom prst="rect">
            <a:avLst/>
          </a:prstGeom>
          <a:solidFill>
            <a:srgbClr val="CC99FF">
              <a:alpha val="69803"/>
            </a:srgbClr>
          </a:solidFill>
          <a:ln w="28575">
            <a:solidFill>
              <a:srgbClr val="7030A0"/>
            </a:solidFill>
            <a:miter lim="800000"/>
            <a:headEnd/>
            <a:tailEnd/>
          </a:ln>
        </p:spPr>
        <p:txBody>
          <a:bodyPr>
            <a:spAutoFit/>
          </a:bodyPr>
          <a:lstStyle/>
          <a:p>
            <a:pPr marL="742950" lvl="1" indent="-285750">
              <a:buFont typeface="Wingdings" pitchFamily="2" charset="2"/>
              <a:buChar char="§"/>
            </a:pPr>
            <a:r>
              <a:rPr lang="fr-FR" b="1" u="sng">
                <a:solidFill>
                  <a:schemeClr val="bg2"/>
                </a:solidFill>
              </a:rPr>
              <a:t>Sciences et Technologies du Management et de la Gestion</a:t>
            </a:r>
            <a:r>
              <a:rPr lang="fr-FR" b="1">
                <a:solidFill>
                  <a:schemeClr val="bg2"/>
                </a:solidFill>
              </a:rPr>
              <a:t> (STMG)</a:t>
            </a:r>
            <a:r>
              <a:rPr lang="fr-FR">
                <a:solidFill>
                  <a:schemeClr val="bg2"/>
                </a:solidFill>
              </a:rPr>
              <a:t>, avec ses quatre spécialités :</a:t>
            </a:r>
          </a:p>
          <a:p>
            <a:pPr marL="1143000" lvl="2" indent="-228600">
              <a:buFont typeface="Wingdings" pitchFamily="2" charset="2"/>
              <a:buNone/>
            </a:pPr>
            <a:r>
              <a:rPr lang="fr-FR" sz="1600">
                <a:solidFill>
                  <a:schemeClr val="bg2"/>
                </a:solidFill>
              </a:rPr>
              <a:t>	- Ressources humaines et communication (RHC), </a:t>
            </a:r>
          </a:p>
          <a:p>
            <a:pPr marL="1143000" lvl="2" indent="-228600"/>
            <a:r>
              <a:rPr lang="fr-FR" sz="1600">
                <a:solidFill>
                  <a:schemeClr val="bg2"/>
                </a:solidFill>
              </a:rPr>
              <a:t>	- Mercatique, </a:t>
            </a:r>
          </a:p>
          <a:p>
            <a:pPr marL="1143000" lvl="2" indent="-228600"/>
            <a:r>
              <a:rPr lang="fr-FR" sz="1600">
                <a:solidFill>
                  <a:schemeClr val="bg2"/>
                </a:solidFill>
              </a:rPr>
              <a:t>	- Gestion et Finance (GF), </a:t>
            </a:r>
          </a:p>
          <a:p>
            <a:pPr marL="1143000" lvl="2" indent="-228600"/>
            <a:r>
              <a:rPr lang="fr-FR" sz="1600">
                <a:solidFill>
                  <a:schemeClr val="bg2"/>
                </a:solidFill>
              </a:rPr>
              <a:t>	- Systèmes d’Information et de Gestion (SIG).</a:t>
            </a:r>
          </a:p>
          <a:p>
            <a:pPr marL="1143000" lvl="2" indent="-228600"/>
            <a:endParaRPr lang="fr-FR" sz="2000">
              <a:solidFill>
                <a:schemeClr val="bg2"/>
              </a:solidFill>
            </a:endParaRPr>
          </a:p>
          <a:p>
            <a:pPr marL="742950" lvl="1" indent="-285750">
              <a:buFont typeface="Wingdings" pitchFamily="2" charset="2"/>
              <a:buChar char="§"/>
            </a:pPr>
            <a:r>
              <a:rPr lang="fr-FR" b="1" u="sng">
                <a:solidFill>
                  <a:schemeClr val="bg2"/>
                </a:solidFill>
              </a:rPr>
              <a:t>Sciences et Technologies de la Santé et du Social</a:t>
            </a:r>
            <a:r>
              <a:rPr lang="fr-FR" b="1">
                <a:solidFill>
                  <a:schemeClr val="bg2"/>
                </a:solidFill>
              </a:rPr>
              <a:t> (ST2S)</a:t>
            </a:r>
            <a:r>
              <a:rPr lang="fr-FR">
                <a:solidFill>
                  <a:schemeClr val="bg2"/>
                </a:solidFill>
              </a:rPr>
              <a:t>,</a:t>
            </a:r>
            <a:r>
              <a:rPr lang="fr-FR" b="1">
                <a:solidFill>
                  <a:schemeClr val="bg2"/>
                </a:solidFill>
              </a:rPr>
              <a:t> </a:t>
            </a:r>
            <a:r>
              <a:rPr lang="fr-FR">
                <a:solidFill>
                  <a:schemeClr val="bg2"/>
                </a:solidFill>
              </a:rPr>
              <a:t>avec ses enseignements spécifiques :</a:t>
            </a:r>
          </a:p>
          <a:p>
            <a:pPr marL="1143000" lvl="2" indent="-228600"/>
            <a:r>
              <a:rPr lang="fr-FR" sz="1600">
                <a:solidFill>
                  <a:schemeClr val="bg2"/>
                </a:solidFill>
              </a:rPr>
              <a:t>	- Santé - Social, </a:t>
            </a:r>
          </a:p>
          <a:p>
            <a:pPr marL="1143000" lvl="2" indent="-228600"/>
            <a:r>
              <a:rPr lang="fr-FR" sz="1600">
                <a:solidFill>
                  <a:schemeClr val="bg2"/>
                </a:solidFill>
              </a:rPr>
              <a:t>	- Biologie - Physiopathologie, </a:t>
            </a:r>
          </a:p>
          <a:p>
            <a:pPr marL="1143000" lvl="2" indent="-228600"/>
            <a:r>
              <a:rPr lang="fr-FR" sz="1600">
                <a:solidFill>
                  <a:schemeClr val="bg2"/>
                </a:solidFill>
              </a:rPr>
              <a:t>	- Physique - Chimie.</a:t>
            </a:r>
          </a:p>
          <a:p>
            <a:pPr marL="1143000" lvl="2" indent="-228600"/>
            <a:endParaRPr lang="fr-FR" sz="1600">
              <a:solidFill>
                <a:schemeClr val="bg2"/>
              </a:solidFill>
            </a:endParaRPr>
          </a:p>
        </p:txBody>
      </p:sp>
      <p:pic>
        <p:nvPicPr>
          <p:cNvPr id="19" name="Picture 8" descr="C:\Documents and Settings\Mimi\Bureau\Nouveau dossier\MH900182809.JPG"/>
          <p:cNvPicPr>
            <a:picLocks noChangeAspect="1" noChangeArrowheads="1"/>
          </p:cNvPicPr>
          <p:nvPr/>
        </p:nvPicPr>
        <p:blipFill>
          <a:blip r:embed="rId4" cstate="print"/>
          <a:srcRect l="17693" r="17693"/>
          <a:stretch>
            <a:fillRect/>
          </a:stretch>
        </p:blipFill>
        <p:spPr bwMode="auto">
          <a:xfrm>
            <a:off x="6516688" y="4581525"/>
            <a:ext cx="1593850" cy="1858963"/>
          </a:xfrm>
          <a:prstGeom prst="rect">
            <a:avLst/>
          </a:prstGeom>
          <a:noFill/>
          <a:ln w="9525">
            <a:noFill/>
            <a:miter lim="800000"/>
            <a:headEnd/>
            <a:tailEnd/>
          </a:ln>
        </p:spPr>
      </p:pic>
      <p:pic>
        <p:nvPicPr>
          <p:cNvPr id="6" name="Picture 13" descr="C:\Program Files\Microsoft Office\MEDIA\CAGCAT10\j0299125.wmf"/>
          <p:cNvPicPr>
            <a:picLocks noChangeAspect="1" noChangeArrowheads="1"/>
          </p:cNvPicPr>
          <p:nvPr/>
        </p:nvPicPr>
        <p:blipFill>
          <a:blip r:embed="rId5" cstate="print"/>
          <a:srcRect/>
          <a:stretch>
            <a:fillRect/>
          </a:stretch>
        </p:blipFill>
        <p:spPr bwMode="auto">
          <a:xfrm>
            <a:off x="684213" y="2852738"/>
            <a:ext cx="596900" cy="979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fade">
                                      <p:cBhvr>
                                        <p:cTn id="10" dur="2000"/>
                                        <p:tgtEl>
                                          <p:spTgt spid="133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fade">
                                      <p:cBhvr>
                                        <p:cTn id="13" dur="2000"/>
                                        <p:tgtEl>
                                          <p:spTgt spid="133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fade">
                                      <p:cBhvr>
                                        <p:cTn id="16" dur="2000"/>
                                        <p:tgtEl>
                                          <p:spTgt spid="133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Effect transition="in" filter="fade">
                                      <p:cBhvr>
                                        <p:cTn id="19" dur="2000"/>
                                        <p:tgtEl>
                                          <p:spTgt spid="133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14">
                                            <p:txEl>
                                              <p:pRg st="6" end="6"/>
                                            </p:txEl>
                                          </p:spTgt>
                                        </p:tgtEl>
                                        <p:attrNameLst>
                                          <p:attrName>style.visibility</p:attrName>
                                        </p:attrNameLst>
                                      </p:cBhvr>
                                      <p:to>
                                        <p:strVal val="visible"/>
                                      </p:to>
                                    </p:set>
                                    <p:animEffect transition="in" filter="fade">
                                      <p:cBhvr>
                                        <p:cTn id="22" dur="2000"/>
                                        <p:tgtEl>
                                          <p:spTgt spid="1331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4">
                                            <p:txEl>
                                              <p:pRg st="7" end="7"/>
                                            </p:txEl>
                                          </p:spTgt>
                                        </p:tgtEl>
                                        <p:attrNameLst>
                                          <p:attrName>style.visibility</p:attrName>
                                        </p:attrNameLst>
                                      </p:cBhvr>
                                      <p:to>
                                        <p:strVal val="visible"/>
                                      </p:to>
                                    </p:set>
                                    <p:animEffect transition="in" filter="fade">
                                      <p:cBhvr>
                                        <p:cTn id="25" dur="2000"/>
                                        <p:tgtEl>
                                          <p:spTgt spid="1331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314">
                                            <p:txEl>
                                              <p:pRg st="8" end="8"/>
                                            </p:txEl>
                                          </p:spTgt>
                                        </p:tgtEl>
                                        <p:attrNameLst>
                                          <p:attrName>style.visibility</p:attrName>
                                        </p:attrNameLst>
                                      </p:cBhvr>
                                      <p:to>
                                        <p:strVal val="visible"/>
                                      </p:to>
                                    </p:set>
                                    <p:animEffect transition="in" filter="fade">
                                      <p:cBhvr>
                                        <p:cTn id="28" dur="2000"/>
                                        <p:tgtEl>
                                          <p:spTgt spid="1331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314">
                                            <p:txEl>
                                              <p:pRg st="9" end="9"/>
                                            </p:txEl>
                                          </p:spTgt>
                                        </p:tgtEl>
                                        <p:attrNameLst>
                                          <p:attrName>style.visibility</p:attrName>
                                        </p:attrNameLst>
                                      </p:cBhvr>
                                      <p:to>
                                        <p:strVal val="visible"/>
                                      </p:to>
                                    </p:set>
                                    <p:animEffect transition="in" filter="fade">
                                      <p:cBhvr>
                                        <p:cTn id="31" dur="2000"/>
                                        <p:tgtEl>
                                          <p:spTgt spid="1331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14">
                                            <p:bg/>
                                          </p:spTgt>
                                        </p:tgtEl>
                                        <p:attrNameLst>
                                          <p:attrName>style.visibility</p:attrName>
                                        </p:attrNameLst>
                                      </p:cBhvr>
                                      <p:to>
                                        <p:strVal val="visible"/>
                                      </p:to>
                                    </p:set>
                                    <p:animEffect transition="in" filter="fade">
                                      <p:cBhvr>
                                        <p:cTn id="34" dur="2000"/>
                                        <p:tgtEl>
                                          <p:spTgt spid="13314">
                                            <p:bg/>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000" fill="hold"/>
                                        <p:tgtEl>
                                          <p:spTgt spid="19"/>
                                        </p:tgtEl>
                                        <p:attrNameLst>
                                          <p:attrName>ppt_w</p:attrName>
                                        </p:attrNameLst>
                                      </p:cBhvr>
                                      <p:tavLst>
                                        <p:tav tm="0">
                                          <p:val>
                                            <p:fltVal val="0"/>
                                          </p:val>
                                        </p:tav>
                                        <p:tav tm="100000">
                                          <p:val>
                                            <p:strVal val="#ppt_w"/>
                                          </p:val>
                                        </p:tav>
                                      </p:tavLst>
                                    </p:anim>
                                    <p:anim calcmode="lin" valueType="num">
                                      <p:cBhvr>
                                        <p:cTn id="38" dur="2000" fill="hold"/>
                                        <p:tgtEl>
                                          <p:spTgt spid="19"/>
                                        </p:tgtEl>
                                        <p:attrNameLst>
                                          <p:attrName>ppt_h</p:attrName>
                                        </p:attrNameLst>
                                      </p:cBhvr>
                                      <p:tavLst>
                                        <p:tav tm="0">
                                          <p:val>
                                            <p:fltVal val="0"/>
                                          </p:val>
                                        </p:tav>
                                        <p:tav tm="100000">
                                          <p:val>
                                            <p:strVal val="#ppt_h"/>
                                          </p:val>
                                        </p:tav>
                                      </p:tavLst>
                                    </p:anim>
                                    <p:animEffect transition="in" filter="fade">
                                      <p:cBhvr>
                                        <p:cTn id="39" dur="20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21510" name="Picture 6"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21511" name="Rectangle 7"/>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APRES LE BAC…</a:t>
            </a:r>
          </a:p>
        </p:txBody>
      </p:sp>
      <p:sp>
        <p:nvSpPr>
          <p:cNvPr id="14338" name="Text Box 3"/>
          <p:cNvSpPr txBox="1">
            <a:spLocks noChangeArrowheads="1"/>
          </p:cNvSpPr>
          <p:nvPr/>
        </p:nvSpPr>
        <p:spPr bwMode="auto">
          <a:xfrm>
            <a:off x="539750" y="2205038"/>
            <a:ext cx="8064500" cy="4335462"/>
          </a:xfrm>
          <a:prstGeom prst="rect">
            <a:avLst/>
          </a:prstGeom>
          <a:solidFill>
            <a:srgbClr val="CC99FF">
              <a:alpha val="69803"/>
            </a:srgbClr>
          </a:solidFill>
          <a:ln w="28575">
            <a:solidFill>
              <a:srgbClr val="7030A0"/>
            </a:solidFill>
            <a:miter lim="800000"/>
            <a:headEnd/>
            <a:tailEnd/>
          </a:ln>
        </p:spPr>
        <p:txBody>
          <a:bodyPr>
            <a:spAutoFit/>
          </a:bodyPr>
          <a:lstStyle/>
          <a:p>
            <a:endParaRPr lang="fr-FR" sz="1600" b="1">
              <a:solidFill>
                <a:schemeClr val="bg2"/>
              </a:solidFill>
              <a:latin typeface="Arial" charset="0"/>
            </a:endParaRPr>
          </a:p>
          <a:p>
            <a:pPr>
              <a:buFont typeface="Wingdings" pitchFamily="2" charset="2"/>
              <a:buNone/>
            </a:pPr>
            <a:r>
              <a:rPr lang="fr-FR" sz="1600" b="1">
                <a:solidFill>
                  <a:schemeClr val="bg2"/>
                </a:solidFill>
                <a:latin typeface="Arial" charset="0"/>
              </a:rPr>
              <a:t>Trois sections de technicien supérieur</a:t>
            </a:r>
            <a:r>
              <a:rPr lang="fr-FR" sz="1600">
                <a:solidFill>
                  <a:schemeClr val="bg2"/>
                </a:solidFill>
                <a:latin typeface="Arial" charset="0"/>
              </a:rPr>
              <a:t>, visant à préparer un BTS dans le prolon-gement des filières proposées par l’établissement depuis la classe de Première :</a:t>
            </a:r>
          </a:p>
          <a:p>
            <a:r>
              <a:rPr lang="fr-FR" sz="1600">
                <a:solidFill>
                  <a:schemeClr val="bg2"/>
                </a:solidFill>
                <a:latin typeface="Arial" charset="0"/>
              </a:rPr>
              <a:t>	- </a:t>
            </a:r>
            <a:r>
              <a:rPr lang="fr-FR" sz="1600" b="1">
                <a:solidFill>
                  <a:schemeClr val="bg2"/>
                </a:solidFill>
                <a:latin typeface="Arial" charset="0"/>
              </a:rPr>
              <a:t>BTS SP3S</a:t>
            </a:r>
            <a:r>
              <a:rPr lang="fr-FR" sz="1600">
                <a:solidFill>
                  <a:schemeClr val="bg2"/>
                </a:solidFill>
                <a:latin typeface="Arial" charset="0"/>
              </a:rPr>
              <a:t> (services et prestations des secteurs sanitaire et social)</a:t>
            </a:r>
          </a:p>
          <a:p>
            <a:r>
              <a:rPr lang="fr-FR" sz="1600">
                <a:solidFill>
                  <a:schemeClr val="bg2"/>
                </a:solidFill>
                <a:latin typeface="Arial" charset="0"/>
              </a:rPr>
              <a:t>	- </a:t>
            </a:r>
            <a:r>
              <a:rPr lang="fr-FR" sz="1600" b="1">
                <a:solidFill>
                  <a:schemeClr val="bg2"/>
                </a:solidFill>
                <a:latin typeface="Arial" charset="0"/>
              </a:rPr>
              <a:t>BTS ESF</a:t>
            </a:r>
            <a:r>
              <a:rPr lang="fr-FR" sz="1600">
                <a:solidFill>
                  <a:schemeClr val="bg2"/>
                </a:solidFill>
                <a:latin typeface="Arial" charset="0"/>
              </a:rPr>
              <a:t> ( économie sociale et familiale)</a:t>
            </a:r>
          </a:p>
          <a:p>
            <a:r>
              <a:rPr lang="fr-FR" sz="1600">
                <a:solidFill>
                  <a:schemeClr val="bg2"/>
                </a:solidFill>
                <a:latin typeface="Arial" charset="0"/>
              </a:rPr>
              <a:t>	- </a:t>
            </a:r>
            <a:r>
              <a:rPr lang="fr-FR" sz="1600" b="1">
                <a:solidFill>
                  <a:schemeClr val="bg2"/>
                </a:solidFill>
                <a:latin typeface="Arial" charset="0"/>
              </a:rPr>
              <a:t>BTS SIO</a:t>
            </a:r>
            <a:r>
              <a:rPr lang="fr-FR" sz="1600">
                <a:solidFill>
                  <a:schemeClr val="bg2"/>
                </a:solidFill>
                <a:latin typeface="Arial" charset="0"/>
              </a:rPr>
              <a:t> (services informatiques aux organisations)</a:t>
            </a:r>
          </a:p>
          <a:p>
            <a:pPr>
              <a:buFont typeface="Wingdings 2" pitchFamily="18" charset="2"/>
              <a:buNone/>
            </a:pPr>
            <a:endParaRPr lang="fr-FR" sz="1200" b="1">
              <a:solidFill>
                <a:schemeClr val="bg2"/>
              </a:solidFill>
              <a:latin typeface="Arial" charset="0"/>
            </a:endParaRPr>
          </a:p>
          <a:p>
            <a:r>
              <a:rPr lang="fr-FR" sz="1600" b="1">
                <a:solidFill>
                  <a:schemeClr val="bg2"/>
                </a:solidFill>
                <a:latin typeface="Arial" charset="0"/>
              </a:rPr>
              <a:t>Deux classes préparatoires (CPGE) </a:t>
            </a:r>
            <a:r>
              <a:rPr lang="fr-FR" sz="1600">
                <a:solidFill>
                  <a:schemeClr val="bg2"/>
                </a:solidFill>
                <a:latin typeface="Arial" charset="0"/>
              </a:rPr>
              <a:t>aux Grandes écoles de commerce et de management :</a:t>
            </a:r>
          </a:p>
          <a:p>
            <a:r>
              <a:rPr lang="fr-FR" sz="1600">
                <a:solidFill>
                  <a:schemeClr val="bg2"/>
                </a:solidFill>
                <a:latin typeface="Arial" charset="0"/>
              </a:rPr>
              <a:t>	- la </a:t>
            </a:r>
            <a:r>
              <a:rPr lang="fr-FR" sz="1600" b="1">
                <a:solidFill>
                  <a:schemeClr val="bg2"/>
                </a:solidFill>
                <a:latin typeface="Arial" charset="0"/>
              </a:rPr>
              <a:t>Prépa ECT</a:t>
            </a:r>
            <a:r>
              <a:rPr lang="fr-FR" sz="1600">
                <a:solidFill>
                  <a:schemeClr val="bg2"/>
                </a:solidFill>
                <a:latin typeface="Arial" charset="0"/>
              </a:rPr>
              <a:t> (économique et commerciale, option Technologie)</a:t>
            </a:r>
          </a:p>
          <a:p>
            <a:r>
              <a:rPr lang="fr-FR" sz="1600">
                <a:solidFill>
                  <a:schemeClr val="bg2"/>
                </a:solidFill>
                <a:latin typeface="Arial" charset="0"/>
              </a:rPr>
              <a:t>	- la </a:t>
            </a:r>
            <a:r>
              <a:rPr lang="fr-FR" sz="1600" b="1">
                <a:solidFill>
                  <a:schemeClr val="bg2"/>
                </a:solidFill>
                <a:latin typeface="Arial" charset="0"/>
              </a:rPr>
              <a:t>Prépa ECE</a:t>
            </a:r>
            <a:r>
              <a:rPr lang="fr-FR" sz="1600">
                <a:solidFill>
                  <a:schemeClr val="bg2"/>
                </a:solidFill>
                <a:latin typeface="Arial" charset="0"/>
              </a:rPr>
              <a:t> (économique et commerciale, option Economie)</a:t>
            </a:r>
          </a:p>
          <a:p>
            <a:pPr>
              <a:buFont typeface="Wingdings" pitchFamily="2" charset="2"/>
              <a:buNone/>
            </a:pPr>
            <a:endParaRPr lang="fr-FR" sz="1200" b="1">
              <a:solidFill>
                <a:schemeClr val="bg2"/>
              </a:solidFill>
              <a:latin typeface="Arial" charset="0"/>
            </a:endParaRPr>
          </a:p>
          <a:p>
            <a:pPr>
              <a:buFont typeface="Wingdings" pitchFamily="2" charset="2"/>
              <a:buNone/>
            </a:pPr>
            <a:r>
              <a:rPr lang="fr-FR" sz="1600" b="1">
                <a:solidFill>
                  <a:schemeClr val="bg2"/>
                </a:solidFill>
                <a:latin typeface="Arial" charset="0"/>
              </a:rPr>
              <a:t>Le Diplôme de comptabilité et gestion (DCG)</a:t>
            </a:r>
            <a:r>
              <a:rPr lang="fr-FR" sz="1600">
                <a:solidFill>
                  <a:schemeClr val="bg2"/>
                </a:solidFill>
                <a:latin typeface="Arial" charset="0"/>
              </a:rPr>
              <a:t> qui confère le grade de licence (L3) et qui prépare aux métiers de comptable et d’expert comptable.</a:t>
            </a:r>
            <a:endParaRPr lang="fr-FR" sz="1600" b="1">
              <a:solidFill>
                <a:schemeClr val="bg2"/>
              </a:solidFill>
              <a:latin typeface="Arial" charset="0"/>
            </a:endParaRPr>
          </a:p>
          <a:p>
            <a:pPr>
              <a:buFont typeface="Wingdings" pitchFamily="2" charset="2"/>
              <a:buNone/>
            </a:pPr>
            <a:endParaRPr lang="fr-FR" sz="1200" b="1">
              <a:solidFill>
                <a:schemeClr val="bg2"/>
              </a:solidFill>
              <a:latin typeface="Arial" charset="0"/>
            </a:endParaRPr>
          </a:p>
          <a:p>
            <a:pPr>
              <a:buFont typeface="Wingdings" pitchFamily="2" charset="2"/>
              <a:buNone/>
            </a:pPr>
            <a:r>
              <a:rPr lang="fr-FR" sz="1600" b="1">
                <a:solidFill>
                  <a:schemeClr val="bg2"/>
                </a:solidFill>
                <a:latin typeface="Arial" charset="0"/>
              </a:rPr>
              <a:t>Une classe préparatoire enfin aux concours sanitaires et sociaux (2017)</a:t>
            </a:r>
            <a:r>
              <a:rPr lang="fr-FR" sz="1600">
                <a:solidFill>
                  <a:schemeClr val="bg2"/>
                </a:solidFill>
                <a:latin typeface="Arial" charset="0"/>
              </a:rPr>
              <a:t>, ouverte en priorité aux titulaires du baccalauréat ST2S (sélection sur dossier et entretien).</a:t>
            </a:r>
          </a:p>
          <a:p>
            <a:pPr>
              <a:buFont typeface="Wingdings" pitchFamily="2" charset="2"/>
              <a:buNone/>
            </a:pPr>
            <a:endParaRPr lang="fr-FR" sz="1600" b="1">
              <a:solidFill>
                <a:schemeClr val="bg2"/>
              </a:solidFill>
              <a:latin typeface="Arial" charset="0"/>
            </a:endParaRPr>
          </a:p>
        </p:txBody>
      </p:sp>
      <p:pic>
        <p:nvPicPr>
          <p:cNvPr id="9222" name="Picture 6" descr="C:\Documents and Settings\Mimi\Bureau\Nouveau dossier\MH900433151.JPG"/>
          <p:cNvPicPr>
            <a:picLocks noChangeAspect="1" noChangeArrowheads="1"/>
          </p:cNvPicPr>
          <p:nvPr/>
        </p:nvPicPr>
        <p:blipFill>
          <a:blip r:embed="rId4" cstate="print"/>
          <a:srcRect t="17390" b="17390"/>
          <a:stretch>
            <a:fillRect/>
          </a:stretch>
        </p:blipFill>
        <p:spPr bwMode="auto">
          <a:xfrm>
            <a:off x="7308850" y="1484313"/>
            <a:ext cx="1427163" cy="930275"/>
          </a:xfrm>
          <a:prstGeom prst="rect">
            <a:avLst/>
          </a:prstGeom>
          <a:noFill/>
          <a:ln w="9525">
            <a:noFill/>
            <a:miter lim="800000"/>
            <a:headEnd/>
            <a:tailEnd/>
          </a:ln>
        </p:spPr>
      </p:pic>
      <p:pic>
        <p:nvPicPr>
          <p:cNvPr id="18" name="Picture 23" descr="C:\Documents and Settings\Mimi\Local Settings\Temporary Internet Files\Content.IE5\BSLREJ13\MP900433085[1].jpg"/>
          <p:cNvPicPr>
            <a:picLocks noChangeAspect="1" noChangeArrowheads="1"/>
          </p:cNvPicPr>
          <p:nvPr/>
        </p:nvPicPr>
        <p:blipFill>
          <a:blip r:embed="rId5" cstate="print"/>
          <a:srcRect/>
          <a:stretch>
            <a:fillRect/>
          </a:stretch>
        </p:blipFill>
        <p:spPr bwMode="auto">
          <a:xfrm>
            <a:off x="179388" y="1557338"/>
            <a:ext cx="1039812" cy="784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fade">
                                      <p:cBhvr>
                                        <p:cTn id="7" dur="2000"/>
                                        <p:tgtEl>
                                          <p:spTgt spid="1433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xEl>
                                              <p:pRg st="2" end="2"/>
                                            </p:txEl>
                                          </p:spTgt>
                                        </p:tgtEl>
                                        <p:attrNameLst>
                                          <p:attrName>style.visibility</p:attrName>
                                        </p:attrNameLst>
                                      </p:cBhvr>
                                      <p:to>
                                        <p:strVal val="visible"/>
                                      </p:to>
                                    </p:set>
                                    <p:animEffect transition="in" filter="fade">
                                      <p:cBhvr>
                                        <p:cTn id="10" dur="2000"/>
                                        <p:tgtEl>
                                          <p:spTgt spid="1433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8">
                                            <p:txEl>
                                              <p:pRg st="3" end="3"/>
                                            </p:txEl>
                                          </p:spTgt>
                                        </p:tgtEl>
                                        <p:attrNameLst>
                                          <p:attrName>style.visibility</p:attrName>
                                        </p:attrNameLst>
                                      </p:cBhvr>
                                      <p:to>
                                        <p:strVal val="visible"/>
                                      </p:to>
                                    </p:set>
                                    <p:animEffect transition="in" filter="fade">
                                      <p:cBhvr>
                                        <p:cTn id="13" dur="2000"/>
                                        <p:tgtEl>
                                          <p:spTgt spid="1433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8">
                                            <p:txEl>
                                              <p:pRg st="4" end="4"/>
                                            </p:txEl>
                                          </p:spTgt>
                                        </p:tgtEl>
                                        <p:attrNameLst>
                                          <p:attrName>style.visibility</p:attrName>
                                        </p:attrNameLst>
                                      </p:cBhvr>
                                      <p:to>
                                        <p:strVal val="visible"/>
                                      </p:to>
                                    </p:set>
                                    <p:animEffect transition="in" filter="fade">
                                      <p:cBhvr>
                                        <p:cTn id="16" dur="2000"/>
                                        <p:tgtEl>
                                          <p:spTgt spid="1433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8">
                                            <p:bg/>
                                          </p:spTgt>
                                        </p:tgtEl>
                                        <p:attrNameLst>
                                          <p:attrName>style.visibility</p:attrName>
                                        </p:attrNameLst>
                                      </p:cBhvr>
                                      <p:to>
                                        <p:strVal val="visible"/>
                                      </p:to>
                                    </p:set>
                                    <p:animEffect transition="in" filter="fade">
                                      <p:cBhvr>
                                        <p:cTn id="19" dur="2000"/>
                                        <p:tgtEl>
                                          <p:spTgt spid="14338">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338">
                                            <p:txEl>
                                              <p:pRg st="6" end="6"/>
                                            </p:txEl>
                                          </p:spTgt>
                                        </p:tgtEl>
                                        <p:attrNameLst>
                                          <p:attrName>style.visibility</p:attrName>
                                        </p:attrNameLst>
                                      </p:cBhvr>
                                      <p:to>
                                        <p:strVal val="visible"/>
                                      </p:to>
                                    </p:set>
                                    <p:animEffect transition="in" filter="fade">
                                      <p:cBhvr>
                                        <p:cTn id="24" dur="2000"/>
                                        <p:tgtEl>
                                          <p:spTgt spid="1433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338">
                                            <p:txEl>
                                              <p:pRg st="7" end="7"/>
                                            </p:txEl>
                                          </p:spTgt>
                                        </p:tgtEl>
                                        <p:attrNameLst>
                                          <p:attrName>style.visibility</p:attrName>
                                        </p:attrNameLst>
                                      </p:cBhvr>
                                      <p:to>
                                        <p:strVal val="visible"/>
                                      </p:to>
                                    </p:set>
                                    <p:animEffect transition="in" filter="fade">
                                      <p:cBhvr>
                                        <p:cTn id="29" dur="2000"/>
                                        <p:tgtEl>
                                          <p:spTgt spid="14338">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338">
                                            <p:txEl>
                                              <p:pRg st="8" end="8"/>
                                            </p:txEl>
                                          </p:spTgt>
                                        </p:tgtEl>
                                        <p:attrNameLst>
                                          <p:attrName>style.visibility</p:attrName>
                                        </p:attrNameLst>
                                      </p:cBhvr>
                                      <p:to>
                                        <p:strVal val="visible"/>
                                      </p:to>
                                    </p:set>
                                    <p:animEffect transition="in" filter="fade">
                                      <p:cBhvr>
                                        <p:cTn id="34" dur="2000"/>
                                        <p:tgtEl>
                                          <p:spTgt spid="1433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338">
                                            <p:txEl>
                                              <p:pRg st="10" end="10"/>
                                            </p:txEl>
                                          </p:spTgt>
                                        </p:tgtEl>
                                        <p:attrNameLst>
                                          <p:attrName>style.visibility</p:attrName>
                                        </p:attrNameLst>
                                      </p:cBhvr>
                                      <p:to>
                                        <p:strVal val="visible"/>
                                      </p:to>
                                    </p:set>
                                    <p:animEffect transition="in" filter="fade">
                                      <p:cBhvr>
                                        <p:cTn id="39" dur="2000"/>
                                        <p:tgtEl>
                                          <p:spTgt spid="14338">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38">
                                            <p:txEl>
                                              <p:pRg st="12" end="12"/>
                                            </p:txEl>
                                          </p:spTgt>
                                        </p:tgtEl>
                                        <p:attrNameLst>
                                          <p:attrName>style.visibility</p:attrName>
                                        </p:attrNameLst>
                                      </p:cBhvr>
                                      <p:to>
                                        <p:strVal val="visible"/>
                                      </p:to>
                                    </p:set>
                                    <p:animEffect transition="in" filter="fade">
                                      <p:cBhvr>
                                        <p:cTn id="44" dur="2000"/>
                                        <p:tgtEl>
                                          <p:spTgt spid="14338">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222"/>
                                        </p:tgtEl>
                                        <p:attrNameLst>
                                          <p:attrName>style.visibility</p:attrName>
                                        </p:attrNameLst>
                                      </p:cBhvr>
                                      <p:to>
                                        <p:strVal val="visible"/>
                                      </p:to>
                                    </p:set>
                                    <p:animEffect transition="in" filter="fade">
                                      <p:cBhvr>
                                        <p:cTn id="47" dur="2000"/>
                                        <p:tgtEl>
                                          <p:spTgt spid="9222"/>
                                        </p:tgtEl>
                                      </p:cBhvr>
                                    </p:animEffect>
                                  </p:childTnLst>
                                </p:cTn>
                              </p:par>
                              <p:par>
                                <p:cTn id="48" presetID="53"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2000" fill="hold"/>
                                        <p:tgtEl>
                                          <p:spTgt spid="18"/>
                                        </p:tgtEl>
                                        <p:attrNameLst>
                                          <p:attrName>ppt_w</p:attrName>
                                        </p:attrNameLst>
                                      </p:cBhvr>
                                      <p:tavLst>
                                        <p:tav tm="0">
                                          <p:val>
                                            <p:fltVal val="0"/>
                                          </p:val>
                                        </p:tav>
                                        <p:tav tm="100000">
                                          <p:val>
                                            <p:strVal val="#ppt_w"/>
                                          </p:val>
                                        </p:tav>
                                      </p:tavLst>
                                    </p:anim>
                                    <p:anim calcmode="lin" valueType="num">
                                      <p:cBhvr>
                                        <p:cTn id="51" dur="2000" fill="hold"/>
                                        <p:tgtEl>
                                          <p:spTgt spid="18"/>
                                        </p:tgtEl>
                                        <p:attrNameLst>
                                          <p:attrName>ppt_h</p:attrName>
                                        </p:attrNameLst>
                                      </p:cBhvr>
                                      <p:tavLst>
                                        <p:tav tm="0">
                                          <p:val>
                                            <p:fltVal val="0"/>
                                          </p:val>
                                        </p:tav>
                                        <p:tav tm="100000">
                                          <p:val>
                                            <p:strVal val="#ppt_h"/>
                                          </p:val>
                                        </p:tav>
                                      </p:tavLst>
                                    </p:anim>
                                    <p:animEffect transition="in" filter="fade">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allAtOnce"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23557"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23558" name="Rectangle 6"/>
          <p:cNvSpPr>
            <a:spLocks noChangeArrowheads="1"/>
          </p:cNvSpPr>
          <p:nvPr/>
        </p:nvSpPr>
        <p:spPr bwMode="auto">
          <a:xfrm>
            <a:off x="1331913" y="15573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2800">
                <a:effectLst>
                  <a:outerShdw blurRad="38100" dist="38100" dir="2700000" algn="tl">
                    <a:srgbClr val="000000"/>
                  </a:outerShdw>
                </a:effectLst>
              </a:rPr>
              <a:t>MAIS ENCORE…</a:t>
            </a:r>
          </a:p>
        </p:txBody>
      </p:sp>
      <p:sp>
        <p:nvSpPr>
          <p:cNvPr id="12290" name="Text Box 3"/>
          <p:cNvSpPr txBox="1">
            <a:spLocks noChangeArrowheads="1"/>
          </p:cNvSpPr>
          <p:nvPr/>
        </p:nvSpPr>
        <p:spPr bwMode="auto">
          <a:xfrm>
            <a:off x="539750" y="2349500"/>
            <a:ext cx="8207375" cy="3878263"/>
          </a:xfrm>
          <a:prstGeom prst="rect">
            <a:avLst/>
          </a:prstGeom>
          <a:solidFill>
            <a:srgbClr val="FFCC66"/>
          </a:solidFill>
          <a:ln w="28575">
            <a:solidFill>
              <a:srgbClr val="FF0000"/>
            </a:solidFill>
            <a:miter lim="800000"/>
            <a:headEnd/>
            <a:tailEnd/>
          </a:ln>
        </p:spPr>
        <p:txBody>
          <a:bodyPr>
            <a:spAutoFit/>
          </a:bodyPr>
          <a:lstStyle/>
          <a:p>
            <a:endParaRPr lang="fr-FR" sz="1200" b="1" dirty="0">
              <a:latin typeface="Arial" charset="0"/>
            </a:endParaRPr>
          </a:p>
          <a:p>
            <a:r>
              <a:rPr lang="fr-FR" sz="1600" b="1" dirty="0">
                <a:solidFill>
                  <a:schemeClr val="bg2"/>
                </a:solidFill>
                <a:latin typeface="Arial" charset="0"/>
              </a:rPr>
              <a:t>Une préparation à "</a:t>
            </a:r>
            <a:r>
              <a:rPr lang="fr-FR" sz="1600" b="1" dirty="0" smtClean="0">
                <a:solidFill>
                  <a:schemeClr val="bg2"/>
                </a:solidFill>
                <a:latin typeface="Arial" charset="0"/>
              </a:rPr>
              <a:t>Sciences Po </a:t>
            </a:r>
            <a:r>
              <a:rPr lang="fr-FR" sz="1600" b="1" dirty="0">
                <a:solidFill>
                  <a:schemeClr val="bg2"/>
                </a:solidFill>
                <a:latin typeface="Arial" charset="0"/>
              </a:rPr>
              <a:t>Paris",</a:t>
            </a:r>
            <a:r>
              <a:rPr lang="fr-FR" sz="1600" dirty="0">
                <a:solidFill>
                  <a:schemeClr val="bg2"/>
                </a:solidFill>
                <a:latin typeface="Arial" charset="0"/>
              </a:rPr>
              <a:t> dans le cadre d’une convention "Education prioritaire" (élèves de Terminale) :</a:t>
            </a:r>
          </a:p>
          <a:p>
            <a:pPr>
              <a:buFont typeface="Wingdings" pitchFamily="2" charset="2"/>
              <a:buChar char="ü"/>
            </a:pPr>
            <a:r>
              <a:rPr lang="fr-FR" sz="1600" dirty="0">
                <a:solidFill>
                  <a:schemeClr val="bg2"/>
                </a:solidFill>
                <a:latin typeface="Arial" charset="0"/>
              </a:rPr>
              <a:t> oral d’admissibilité fin août,</a:t>
            </a:r>
          </a:p>
          <a:p>
            <a:pPr>
              <a:buFont typeface="Wingdings" pitchFamily="2" charset="2"/>
              <a:buChar char="ü"/>
            </a:pPr>
            <a:r>
              <a:rPr lang="fr-FR" sz="1600" dirty="0">
                <a:solidFill>
                  <a:schemeClr val="bg2"/>
                </a:solidFill>
                <a:latin typeface="Arial" charset="0"/>
              </a:rPr>
              <a:t> université d’hiver pendant les vacances d’octobre,</a:t>
            </a:r>
          </a:p>
          <a:p>
            <a:pPr>
              <a:buFont typeface="Wingdings" pitchFamily="2" charset="2"/>
              <a:buChar char="ü"/>
            </a:pPr>
            <a:r>
              <a:rPr lang="fr-FR" sz="1600" dirty="0">
                <a:solidFill>
                  <a:schemeClr val="bg2"/>
                </a:solidFill>
                <a:latin typeface="Arial" charset="0"/>
              </a:rPr>
              <a:t> oral d’admission en décembre, après les résultats du Bac, à Paris.</a:t>
            </a:r>
          </a:p>
          <a:p>
            <a:pPr>
              <a:buFont typeface="Wingdings 2" pitchFamily="18" charset="2"/>
              <a:buNone/>
            </a:pPr>
            <a:endParaRPr lang="fr-FR" sz="800" dirty="0">
              <a:solidFill>
                <a:schemeClr val="bg2"/>
              </a:solidFill>
              <a:latin typeface="Arial" charset="0"/>
            </a:endParaRPr>
          </a:p>
          <a:p>
            <a:r>
              <a:rPr lang="fr-FR" sz="1600" b="1" dirty="0">
                <a:solidFill>
                  <a:schemeClr val="bg2"/>
                </a:solidFill>
                <a:latin typeface="Arial" charset="0"/>
              </a:rPr>
              <a:t>Une section européenne "Anglais"  </a:t>
            </a:r>
            <a:r>
              <a:rPr lang="fr-FR" sz="1600" dirty="0">
                <a:solidFill>
                  <a:schemeClr val="bg2"/>
                </a:solidFill>
                <a:latin typeface="Arial" charset="0"/>
              </a:rPr>
              <a:t>avec un enseignement en DNL :</a:t>
            </a:r>
          </a:p>
          <a:p>
            <a:pPr>
              <a:buFont typeface="Wingdings" pitchFamily="2" charset="2"/>
              <a:buChar char="ü"/>
            </a:pPr>
            <a:r>
              <a:rPr lang="fr-FR" sz="1600" dirty="0">
                <a:solidFill>
                  <a:schemeClr val="bg2"/>
                </a:solidFill>
                <a:latin typeface="Arial" charset="0"/>
              </a:rPr>
              <a:t> Histoire-Géographie, </a:t>
            </a:r>
            <a:r>
              <a:rPr lang="fr-FR" sz="1600" dirty="0">
                <a:solidFill>
                  <a:schemeClr val="bg2"/>
                </a:solidFill>
              </a:rPr>
              <a:t>Sciences et Vie de la Terre, Sciences physiques et chimie</a:t>
            </a:r>
            <a:r>
              <a:rPr lang="fr-FR" dirty="0">
                <a:solidFill>
                  <a:schemeClr val="bg2"/>
                </a:solidFill>
              </a:rPr>
              <a:t>.</a:t>
            </a:r>
            <a:endParaRPr lang="fr-FR" sz="1600" dirty="0">
              <a:solidFill>
                <a:schemeClr val="bg2"/>
              </a:solidFill>
              <a:latin typeface="Arial" charset="0"/>
            </a:endParaRPr>
          </a:p>
          <a:p>
            <a:pPr>
              <a:buFont typeface="Wingdings" pitchFamily="2" charset="2"/>
              <a:buNone/>
            </a:pPr>
            <a:endParaRPr lang="fr-FR" sz="800" dirty="0">
              <a:solidFill>
                <a:schemeClr val="bg2"/>
              </a:solidFill>
              <a:latin typeface="Arial" charset="0"/>
            </a:endParaRPr>
          </a:p>
          <a:p>
            <a:r>
              <a:rPr lang="fr-FR" sz="1600" b="1" dirty="0">
                <a:solidFill>
                  <a:schemeClr val="bg2"/>
                </a:solidFill>
                <a:latin typeface="Arial" charset="0"/>
              </a:rPr>
              <a:t>Trois dispositifs CHAM, en partenariat avec la DJS-NC</a:t>
            </a:r>
            <a:r>
              <a:rPr lang="fr-FR" sz="1600" dirty="0">
                <a:solidFill>
                  <a:schemeClr val="bg2"/>
                </a:solidFill>
                <a:latin typeface="Arial" charset="0"/>
              </a:rPr>
              <a:t> :</a:t>
            </a:r>
          </a:p>
          <a:p>
            <a:pPr>
              <a:buFont typeface="Wingdings" pitchFamily="2" charset="2"/>
              <a:buChar char="ü"/>
            </a:pPr>
            <a:r>
              <a:rPr lang="fr-FR" sz="1600" dirty="0">
                <a:solidFill>
                  <a:schemeClr val="bg2"/>
                </a:solidFill>
                <a:latin typeface="Arial" charset="0"/>
              </a:rPr>
              <a:t> Pôle "</a:t>
            </a:r>
            <a:r>
              <a:rPr lang="fr-FR" sz="1600" dirty="0" err="1">
                <a:solidFill>
                  <a:schemeClr val="bg2"/>
                </a:solidFill>
                <a:latin typeface="Arial" charset="0"/>
              </a:rPr>
              <a:t>Oceania</a:t>
            </a:r>
            <a:r>
              <a:rPr lang="fr-FR" sz="1600" dirty="0">
                <a:solidFill>
                  <a:schemeClr val="bg2"/>
                </a:solidFill>
                <a:latin typeface="Arial" charset="0"/>
              </a:rPr>
              <a:t>" espoirs en natation, Handball féminin, Karaté, Judo…</a:t>
            </a:r>
          </a:p>
          <a:p>
            <a:r>
              <a:rPr lang="fr-FR" sz="800" dirty="0">
                <a:solidFill>
                  <a:schemeClr val="bg2"/>
                </a:solidFill>
                <a:latin typeface="Arial" charset="0"/>
              </a:rPr>
              <a:t> </a:t>
            </a:r>
            <a:endParaRPr lang="fr-FR" sz="800" b="1" dirty="0">
              <a:solidFill>
                <a:schemeClr val="bg2"/>
              </a:solidFill>
              <a:latin typeface="Arial" charset="0"/>
            </a:endParaRPr>
          </a:p>
          <a:p>
            <a:pPr>
              <a:buFont typeface="Wingdings" pitchFamily="2" charset="2"/>
              <a:buNone/>
            </a:pPr>
            <a:r>
              <a:rPr lang="fr-FR" sz="1600" b="1" dirty="0">
                <a:solidFill>
                  <a:schemeClr val="bg2"/>
                </a:solidFill>
                <a:latin typeface="Arial" charset="0"/>
              </a:rPr>
              <a:t>Un établissement labellisé "E3D" </a:t>
            </a:r>
            <a:r>
              <a:rPr lang="fr-FR" sz="1600" dirty="0">
                <a:solidFill>
                  <a:schemeClr val="bg2"/>
                </a:solidFill>
                <a:latin typeface="Arial" charset="0"/>
              </a:rPr>
              <a:t>(éducation démarche de développement durable)</a:t>
            </a:r>
            <a:r>
              <a:rPr lang="fr-FR" sz="1600" b="1" dirty="0">
                <a:solidFill>
                  <a:schemeClr val="bg2"/>
                </a:solidFill>
                <a:latin typeface="Arial" charset="0"/>
              </a:rPr>
              <a:t> </a:t>
            </a:r>
          </a:p>
          <a:p>
            <a:pPr>
              <a:buFont typeface="Wingdings" pitchFamily="2" charset="2"/>
              <a:buChar char="ü"/>
            </a:pPr>
            <a:r>
              <a:rPr lang="fr-FR" sz="1600" dirty="0">
                <a:solidFill>
                  <a:schemeClr val="bg2"/>
                </a:solidFill>
                <a:latin typeface="Arial" charset="0"/>
              </a:rPr>
              <a:t> préservation de l’environnement,</a:t>
            </a:r>
          </a:p>
          <a:p>
            <a:pPr>
              <a:buFont typeface="Wingdings" pitchFamily="2" charset="2"/>
              <a:buChar char="ü"/>
            </a:pPr>
            <a:r>
              <a:rPr lang="fr-FR" sz="1600" dirty="0">
                <a:solidFill>
                  <a:schemeClr val="bg2"/>
                </a:solidFill>
                <a:latin typeface="Arial" charset="0"/>
              </a:rPr>
              <a:t> tri sélectif,</a:t>
            </a:r>
          </a:p>
          <a:p>
            <a:pPr>
              <a:buFont typeface="Wingdings" pitchFamily="2" charset="2"/>
              <a:buChar char="ü"/>
            </a:pPr>
            <a:r>
              <a:rPr lang="fr-FR" sz="1600" dirty="0">
                <a:solidFill>
                  <a:schemeClr val="bg2"/>
                </a:solidFill>
                <a:latin typeface="Arial" charset="0"/>
              </a:rPr>
              <a:t> économies d’énergie.</a:t>
            </a:r>
          </a:p>
        </p:txBody>
      </p:sp>
      <p:pic>
        <p:nvPicPr>
          <p:cNvPr id="15" name="Picture 11" descr="C:\Documents and Settings\Mimi\Bureau\Nouveau dossier\MH900433169.JPG"/>
          <p:cNvPicPr>
            <a:picLocks noChangeAspect="1" noChangeArrowheads="1"/>
          </p:cNvPicPr>
          <p:nvPr/>
        </p:nvPicPr>
        <p:blipFill>
          <a:blip r:embed="rId4" cstate="print"/>
          <a:srcRect/>
          <a:stretch>
            <a:fillRect/>
          </a:stretch>
        </p:blipFill>
        <p:spPr bwMode="auto">
          <a:xfrm>
            <a:off x="7380288" y="5805488"/>
            <a:ext cx="1187450" cy="895350"/>
          </a:xfrm>
          <a:prstGeom prst="rect">
            <a:avLst/>
          </a:prstGeom>
          <a:noFill/>
          <a:ln w="9525">
            <a:noFill/>
            <a:miter lim="800000"/>
            <a:headEnd/>
            <a:tailEnd/>
          </a:ln>
        </p:spPr>
      </p:pic>
      <p:pic>
        <p:nvPicPr>
          <p:cNvPr id="11272" name="Picture 8" descr="C:\Documents and Settings\Mimi\Bureau\Nouveau dossier\MH900400979.JPG"/>
          <p:cNvPicPr>
            <a:picLocks noChangeAspect="1" noChangeArrowheads="1"/>
          </p:cNvPicPr>
          <p:nvPr/>
        </p:nvPicPr>
        <p:blipFill>
          <a:blip r:embed="rId5" cstate="print"/>
          <a:srcRect l="10770" r="10770"/>
          <a:stretch>
            <a:fillRect/>
          </a:stretch>
        </p:blipFill>
        <p:spPr bwMode="auto">
          <a:xfrm>
            <a:off x="7740650" y="2924175"/>
            <a:ext cx="960438"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bg/>
                                          </p:spTgt>
                                        </p:tgtEl>
                                        <p:attrNameLst>
                                          <p:attrName>style.visibility</p:attrName>
                                        </p:attrNameLst>
                                      </p:cBhvr>
                                      <p:to>
                                        <p:strVal val="visible"/>
                                      </p:to>
                                    </p:set>
                                    <p:animEffect transition="in" filter="fade">
                                      <p:cBhvr>
                                        <p:cTn id="7" dur="2000"/>
                                        <p:tgtEl>
                                          <p:spTgt spid="12290">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fade">
                                      <p:cBhvr>
                                        <p:cTn id="10" dur="2000"/>
                                        <p:tgtEl>
                                          <p:spTgt spid="1229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fade">
                                      <p:cBhvr>
                                        <p:cTn id="13" dur="2000"/>
                                        <p:tgtEl>
                                          <p:spTgt spid="1229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0">
                                            <p:txEl>
                                              <p:pRg st="3" end="3"/>
                                            </p:txEl>
                                          </p:spTgt>
                                        </p:tgtEl>
                                        <p:attrNameLst>
                                          <p:attrName>style.visibility</p:attrName>
                                        </p:attrNameLst>
                                      </p:cBhvr>
                                      <p:to>
                                        <p:strVal val="visible"/>
                                      </p:to>
                                    </p:set>
                                    <p:animEffect transition="in" filter="fade">
                                      <p:cBhvr>
                                        <p:cTn id="16" dur="2000"/>
                                        <p:tgtEl>
                                          <p:spTgt spid="1229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animEffect transition="in" filter="fade">
                                      <p:cBhvr>
                                        <p:cTn id="19" dur="2000"/>
                                        <p:tgtEl>
                                          <p:spTgt spid="122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290">
                                            <p:txEl>
                                              <p:pRg st="6" end="6"/>
                                            </p:txEl>
                                          </p:spTgt>
                                        </p:tgtEl>
                                        <p:attrNameLst>
                                          <p:attrName>style.visibility</p:attrName>
                                        </p:attrNameLst>
                                      </p:cBhvr>
                                      <p:to>
                                        <p:strVal val="visible"/>
                                      </p:to>
                                    </p:set>
                                    <p:animEffect transition="in" filter="fade">
                                      <p:cBhvr>
                                        <p:cTn id="24" dur="2000"/>
                                        <p:tgtEl>
                                          <p:spTgt spid="1229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animEffect transition="in" filter="fade">
                                      <p:cBhvr>
                                        <p:cTn id="27" dur="2000"/>
                                        <p:tgtEl>
                                          <p:spTgt spid="1229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0">
                                            <p:txEl>
                                              <p:pRg st="9" end="9"/>
                                            </p:txEl>
                                          </p:spTgt>
                                        </p:tgtEl>
                                        <p:attrNameLst>
                                          <p:attrName>style.visibility</p:attrName>
                                        </p:attrNameLst>
                                      </p:cBhvr>
                                      <p:to>
                                        <p:strVal val="visible"/>
                                      </p:to>
                                    </p:set>
                                    <p:animEffect transition="in" filter="fade">
                                      <p:cBhvr>
                                        <p:cTn id="30" dur="2000"/>
                                        <p:tgtEl>
                                          <p:spTgt spid="12290">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290">
                                            <p:txEl>
                                              <p:pRg st="10" end="10"/>
                                            </p:txEl>
                                          </p:spTgt>
                                        </p:tgtEl>
                                        <p:attrNameLst>
                                          <p:attrName>style.visibility</p:attrName>
                                        </p:attrNameLst>
                                      </p:cBhvr>
                                      <p:to>
                                        <p:strVal val="visible"/>
                                      </p:to>
                                    </p:set>
                                    <p:animEffect transition="in" filter="fade">
                                      <p:cBhvr>
                                        <p:cTn id="33" dur="2000"/>
                                        <p:tgtEl>
                                          <p:spTgt spid="12290">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290">
                                            <p:txEl>
                                              <p:pRg st="11" end="11"/>
                                            </p:txEl>
                                          </p:spTgt>
                                        </p:tgtEl>
                                        <p:attrNameLst>
                                          <p:attrName>style.visibility</p:attrName>
                                        </p:attrNameLst>
                                      </p:cBhvr>
                                      <p:to>
                                        <p:strVal val="visible"/>
                                      </p:to>
                                    </p:set>
                                    <p:animEffect transition="in" filter="fade">
                                      <p:cBhvr>
                                        <p:cTn id="36" dur="2000"/>
                                        <p:tgtEl>
                                          <p:spTgt spid="12290">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290">
                                            <p:txEl>
                                              <p:pRg st="12" end="12"/>
                                            </p:txEl>
                                          </p:spTgt>
                                        </p:tgtEl>
                                        <p:attrNameLst>
                                          <p:attrName>style.visibility</p:attrName>
                                        </p:attrNameLst>
                                      </p:cBhvr>
                                      <p:to>
                                        <p:strVal val="visible"/>
                                      </p:to>
                                    </p:set>
                                    <p:animEffect transition="in" filter="fade">
                                      <p:cBhvr>
                                        <p:cTn id="41" dur="2000"/>
                                        <p:tgtEl>
                                          <p:spTgt spid="12290">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2290">
                                            <p:txEl>
                                              <p:pRg st="13" end="13"/>
                                            </p:txEl>
                                          </p:spTgt>
                                        </p:tgtEl>
                                        <p:attrNameLst>
                                          <p:attrName>style.visibility</p:attrName>
                                        </p:attrNameLst>
                                      </p:cBhvr>
                                      <p:to>
                                        <p:strVal val="visible"/>
                                      </p:to>
                                    </p:set>
                                    <p:animEffect transition="in" filter="fade">
                                      <p:cBhvr>
                                        <p:cTn id="44" dur="2000"/>
                                        <p:tgtEl>
                                          <p:spTgt spid="12290">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2290">
                                            <p:txEl>
                                              <p:pRg st="14" end="14"/>
                                            </p:txEl>
                                          </p:spTgt>
                                        </p:tgtEl>
                                        <p:attrNameLst>
                                          <p:attrName>style.visibility</p:attrName>
                                        </p:attrNameLst>
                                      </p:cBhvr>
                                      <p:to>
                                        <p:strVal val="visible"/>
                                      </p:to>
                                    </p:set>
                                    <p:animEffect transition="in" filter="fade">
                                      <p:cBhvr>
                                        <p:cTn id="47" dur="2000"/>
                                        <p:tgtEl>
                                          <p:spTgt spid="12290">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2290">
                                            <p:txEl>
                                              <p:pRg st="15" end="15"/>
                                            </p:txEl>
                                          </p:spTgt>
                                        </p:tgtEl>
                                        <p:attrNameLst>
                                          <p:attrName>style.visibility</p:attrName>
                                        </p:attrNameLst>
                                      </p:cBhvr>
                                      <p:to>
                                        <p:strVal val="visible"/>
                                      </p:to>
                                    </p:set>
                                    <p:animEffect transition="in" filter="fade">
                                      <p:cBhvr>
                                        <p:cTn id="50" dur="2000"/>
                                        <p:tgtEl>
                                          <p:spTgt spid="12290">
                                            <p:txEl>
                                              <p:pRg st="15" end="15"/>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000" fill="hold"/>
                                        <p:tgtEl>
                                          <p:spTgt spid="15"/>
                                        </p:tgtEl>
                                        <p:attrNameLst>
                                          <p:attrName>ppt_w</p:attrName>
                                        </p:attrNameLst>
                                      </p:cBhvr>
                                      <p:tavLst>
                                        <p:tav tm="0">
                                          <p:val>
                                            <p:fltVal val="0"/>
                                          </p:val>
                                        </p:tav>
                                        <p:tav tm="100000">
                                          <p:val>
                                            <p:strVal val="#ppt_w"/>
                                          </p:val>
                                        </p:tav>
                                      </p:tavLst>
                                    </p:anim>
                                    <p:anim calcmode="lin" valueType="num">
                                      <p:cBhvr>
                                        <p:cTn id="54" dur="2000" fill="hold"/>
                                        <p:tgtEl>
                                          <p:spTgt spid="15"/>
                                        </p:tgtEl>
                                        <p:attrNameLst>
                                          <p:attrName>ppt_h</p:attrName>
                                        </p:attrNameLst>
                                      </p:cBhvr>
                                      <p:tavLst>
                                        <p:tav tm="0">
                                          <p:val>
                                            <p:fltVal val="0"/>
                                          </p:val>
                                        </p:tav>
                                        <p:tav tm="100000">
                                          <p:val>
                                            <p:strVal val="#ppt_h"/>
                                          </p:val>
                                        </p:tav>
                                      </p:tavLst>
                                    </p:anim>
                                    <p:animEffect transition="in" filter="fade">
                                      <p:cBhvr>
                                        <p:cTn id="55" dur="2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1272"/>
                                        </p:tgtEl>
                                        <p:attrNameLst>
                                          <p:attrName>style.visibility</p:attrName>
                                        </p:attrNameLst>
                                      </p:cBhvr>
                                      <p:to>
                                        <p:strVal val="visible"/>
                                      </p:to>
                                    </p:set>
                                    <p:animEffect transition="in" filter="fade">
                                      <p:cBhvr>
                                        <p:cTn id="58"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24582" name="Picture 6"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24584" name="Rectangle 8"/>
          <p:cNvSpPr>
            <a:spLocks noChangeArrowheads="1"/>
          </p:cNvSpPr>
          <p:nvPr/>
        </p:nvSpPr>
        <p:spPr bwMode="auto">
          <a:xfrm>
            <a:off x="1331913" y="1989138"/>
            <a:ext cx="6400800" cy="649287"/>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3200">
                <a:effectLst>
                  <a:outerShdw blurRad="38100" dist="38100" dir="2700000" algn="tl">
                    <a:srgbClr val="000000"/>
                  </a:outerShdw>
                </a:effectLst>
              </a:rPr>
              <a:t>MERCI DE VOTRE ATTENTION !!</a:t>
            </a:r>
          </a:p>
        </p:txBody>
      </p:sp>
      <p:sp>
        <p:nvSpPr>
          <p:cNvPr id="24585" name="Rectangle 9"/>
          <p:cNvSpPr>
            <a:spLocks noChangeArrowheads="1"/>
          </p:cNvSpPr>
          <p:nvPr/>
        </p:nvSpPr>
        <p:spPr bwMode="auto">
          <a:xfrm>
            <a:off x="1258888" y="3429000"/>
            <a:ext cx="6400800" cy="1944688"/>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pPr>
            <a:r>
              <a:rPr lang="fr-FR" sz="3200">
                <a:effectLst>
                  <a:outerShdw blurRad="38100" dist="38100" dir="2700000" algn="tl">
                    <a:srgbClr val="000000"/>
                  </a:outerShdw>
                </a:effectLst>
              </a:rPr>
              <a:t>Jean-Luc FAURE</a:t>
            </a:r>
          </a:p>
          <a:p>
            <a:pPr marL="342900" indent="-342900" algn="ctr">
              <a:spcBef>
                <a:spcPct val="20000"/>
              </a:spcBef>
              <a:buClr>
                <a:schemeClr val="hlink"/>
              </a:buClr>
              <a:buSzPct val="65000"/>
              <a:buFont typeface="Wingdings" pitchFamily="2" charset="2"/>
              <a:buNone/>
            </a:pPr>
            <a:r>
              <a:rPr lang="fr-FR" sz="3200">
                <a:effectLst>
                  <a:outerShdw blurRad="38100" dist="38100" dir="2700000" algn="tl">
                    <a:srgbClr val="000000"/>
                  </a:outerShdw>
                </a:effectLst>
              </a:rPr>
              <a:t>Proviseur</a:t>
            </a:r>
          </a:p>
          <a:p>
            <a:pPr marL="342900" indent="-342900" algn="ctr">
              <a:spcBef>
                <a:spcPct val="20000"/>
              </a:spcBef>
              <a:buClr>
                <a:schemeClr val="hlink"/>
              </a:buClr>
              <a:buSzPct val="65000"/>
              <a:buFont typeface="Wingdings" pitchFamily="2" charset="2"/>
              <a:buNone/>
            </a:pPr>
            <a:r>
              <a:rPr lang="fr-FR" sz="3200">
                <a:effectLst>
                  <a:outerShdw blurRad="38100" dist="38100" dir="2700000" algn="tl">
                    <a:srgbClr val="000000"/>
                  </a:outerShdw>
                </a:effectLst>
              </a:rPr>
              <a:t>Lycée du Grand Nouméa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6149"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6152" name="Text Box 6"/>
          <p:cNvSpPr txBox="1">
            <a:spLocks noChangeArrowheads="1"/>
          </p:cNvSpPr>
          <p:nvPr/>
        </p:nvSpPr>
        <p:spPr bwMode="auto">
          <a:xfrm>
            <a:off x="525463" y="1296988"/>
            <a:ext cx="8137525" cy="1189037"/>
          </a:xfrm>
          <a:prstGeom prst="rect">
            <a:avLst/>
          </a:prstGeom>
          <a:noFill/>
          <a:ln w="9525">
            <a:noFill/>
            <a:miter lim="800000"/>
            <a:headEnd/>
            <a:tailEnd/>
          </a:ln>
        </p:spPr>
        <p:txBody>
          <a:bodyPr>
            <a:spAutoFit/>
          </a:bodyPr>
          <a:lstStyle/>
          <a:p>
            <a:pPr algn="ctr">
              <a:spcBef>
                <a:spcPct val="50000"/>
              </a:spcBef>
            </a:pPr>
            <a:r>
              <a:rPr lang="fr-FR" sz="3600">
                <a:latin typeface="Arial" charset="0"/>
              </a:rPr>
              <a:t>Entrer en classe de seconde</a:t>
            </a:r>
          </a:p>
          <a:p>
            <a:pPr algn="ctr">
              <a:spcBef>
                <a:spcPct val="50000"/>
              </a:spcBef>
            </a:pPr>
            <a:r>
              <a:rPr lang="fr-FR" sz="2400">
                <a:latin typeface="Arial" charset="0"/>
              </a:rPr>
              <a:t>(Rentrée de février 2016)</a:t>
            </a:r>
            <a:endParaRPr lang="fr-FR">
              <a:latin typeface="Arial" charset="0"/>
            </a:endParaRPr>
          </a:p>
        </p:txBody>
      </p:sp>
      <p:pic>
        <p:nvPicPr>
          <p:cNvPr id="6161" name="Picture 17" descr="LGN 2015 010_1024x682"/>
          <p:cNvPicPr>
            <a:picLocks noChangeAspect="1" noChangeArrowheads="1"/>
          </p:cNvPicPr>
          <p:nvPr/>
        </p:nvPicPr>
        <p:blipFill>
          <a:blip r:embed="rId4" cstate="print"/>
          <a:srcRect/>
          <a:stretch>
            <a:fillRect/>
          </a:stretch>
        </p:blipFill>
        <p:spPr bwMode="auto">
          <a:xfrm>
            <a:off x="250825" y="2565400"/>
            <a:ext cx="3960813" cy="2636838"/>
          </a:xfrm>
          <a:prstGeom prst="rect">
            <a:avLst/>
          </a:prstGeom>
          <a:noFill/>
        </p:spPr>
      </p:pic>
      <p:pic>
        <p:nvPicPr>
          <p:cNvPr id="6163" name="Picture 19" descr="LGN Carte visite"/>
          <p:cNvPicPr>
            <a:picLocks noChangeAspect="1" noChangeArrowheads="1"/>
          </p:cNvPicPr>
          <p:nvPr/>
        </p:nvPicPr>
        <p:blipFill>
          <a:blip r:embed="rId5" cstate="print"/>
          <a:srcRect/>
          <a:stretch>
            <a:fillRect/>
          </a:stretch>
        </p:blipFill>
        <p:spPr bwMode="auto">
          <a:xfrm>
            <a:off x="6443663" y="4508500"/>
            <a:ext cx="2454275" cy="2084388"/>
          </a:xfrm>
          <a:prstGeom prst="rect">
            <a:avLst/>
          </a:prstGeom>
          <a:noFill/>
        </p:spPr>
      </p:pic>
      <p:pic>
        <p:nvPicPr>
          <p:cNvPr id="6164" name="Picture 20" descr="LGN 2015 016_512x768"/>
          <p:cNvPicPr>
            <a:picLocks noChangeAspect="1" noChangeArrowheads="1"/>
          </p:cNvPicPr>
          <p:nvPr/>
        </p:nvPicPr>
        <p:blipFill>
          <a:blip r:embed="rId6" cstate="print"/>
          <a:srcRect/>
          <a:stretch>
            <a:fillRect/>
          </a:stretch>
        </p:blipFill>
        <p:spPr bwMode="auto">
          <a:xfrm>
            <a:off x="4500563" y="2565400"/>
            <a:ext cx="1660525" cy="2490788"/>
          </a:xfrm>
          <a:prstGeom prst="rect">
            <a:avLst/>
          </a:prstGeom>
          <a:noFill/>
        </p:spPr>
      </p:pic>
      <p:pic>
        <p:nvPicPr>
          <p:cNvPr id="6165" name="Picture 21" descr="Vue lycée 2015_1024x576"/>
          <p:cNvPicPr>
            <a:picLocks noChangeAspect="1" noChangeArrowheads="1"/>
          </p:cNvPicPr>
          <p:nvPr/>
        </p:nvPicPr>
        <p:blipFill>
          <a:blip r:embed="rId7" cstate="print"/>
          <a:srcRect/>
          <a:stretch>
            <a:fillRect/>
          </a:stretch>
        </p:blipFill>
        <p:spPr bwMode="auto">
          <a:xfrm>
            <a:off x="827088" y="5321300"/>
            <a:ext cx="2520950" cy="1419225"/>
          </a:xfrm>
          <a:prstGeom prst="rect">
            <a:avLst/>
          </a:prstGeom>
          <a:noFill/>
        </p:spPr>
      </p:pic>
      <p:pic>
        <p:nvPicPr>
          <p:cNvPr id="6166" name="Picture 22" descr="LGN 2015 018_1024x682"/>
          <p:cNvPicPr>
            <a:picLocks noChangeAspect="1" noChangeArrowheads="1"/>
          </p:cNvPicPr>
          <p:nvPr/>
        </p:nvPicPr>
        <p:blipFill>
          <a:blip r:embed="rId8" cstate="print"/>
          <a:srcRect/>
          <a:stretch>
            <a:fillRect/>
          </a:stretch>
        </p:blipFill>
        <p:spPr bwMode="auto">
          <a:xfrm>
            <a:off x="6516688" y="2565400"/>
            <a:ext cx="2376487" cy="1582738"/>
          </a:xfrm>
          <a:prstGeom prst="rect">
            <a:avLst/>
          </a:prstGeom>
          <a:noFill/>
        </p:spPr>
      </p:pic>
      <p:pic>
        <p:nvPicPr>
          <p:cNvPr id="6167" name="Picture 23" descr="20141008_121006"/>
          <p:cNvPicPr>
            <a:picLocks noChangeAspect="1" noChangeArrowheads="1"/>
          </p:cNvPicPr>
          <p:nvPr/>
        </p:nvPicPr>
        <p:blipFill>
          <a:blip r:embed="rId9" cstate="print"/>
          <a:srcRect/>
          <a:stretch>
            <a:fillRect/>
          </a:stretch>
        </p:blipFill>
        <p:spPr bwMode="auto">
          <a:xfrm>
            <a:off x="3924300" y="5516563"/>
            <a:ext cx="2162175" cy="1216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8199" name="Picture 7"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graphicFrame>
        <p:nvGraphicFramePr>
          <p:cNvPr id="8202" name="Group 10"/>
          <p:cNvGraphicFramePr>
            <a:graphicFrameLocks noGrp="1"/>
          </p:cNvGraphicFramePr>
          <p:nvPr/>
        </p:nvGraphicFramePr>
        <p:xfrm>
          <a:off x="1258888" y="1628775"/>
          <a:ext cx="7056437" cy="4895856"/>
        </p:xfrm>
        <a:graphic>
          <a:graphicData uri="http://schemas.openxmlformats.org/drawingml/2006/table">
            <a:tbl>
              <a:tblPr/>
              <a:tblGrid>
                <a:gridCol w="2979737"/>
                <a:gridCol w="1960563"/>
                <a:gridCol w="2116137"/>
              </a:tblGrid>
              <a:tr h="312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2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Les enseignements</a:t>
                      </a:r>
                    </a:p>
                  </a:txBody>
                  <a:tcP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2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Les horaires totaux</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2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Les horaires en groupe</a:t>
                      </a:r>
                    </a:p>
                  </a:txBody>
                  <a:tcP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3C8C93"/>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Français</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1h00</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Histoire Géographie</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0h30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79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Langue vivante 1 et Langue vivante 2</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0h00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Mathématiques</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1h00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Physique Chimie</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1h30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Sciences de la Vie et de la Terre</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1h30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Education Civique, Juridique et Sociale</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0h30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Education Physique et Sportive</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Accompagnement personnalisé</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Enseignements d’exploration :</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Choix 1 - SES ou PFEG</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0h00</a:t>
                      </a: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alpha val="70195"/>
                      </a:schemeClr>
                    </a:solidFill>
                  </a:tcPr>
                </a:tc>
              </a:tr>
              <a:tr h="660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Choix 2 -  LCA,  Lit. &amp; Soc., MPS, SL,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ou  Santé &amp; Social</a:t>
                      </a:r>
                    </a:p>
                  </a:txBody>
                  <a:tcPr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0h00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alpha val="70195"/>
                      </a:schemeClr>
                    </a:solid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alpha val="70195"/>
                      </a:schemeClr>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HORAIRE TOTAL ELEVE :</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r-FR" sz="1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28h30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chemeClr val="accent1">
                        <a:alpha val="70195"/>
                      </a:schemeClr>
                    </a:solidFill>
                  </a:tcPr>
                </a:tc>
              </a:tr>
            </a:tbl>
          </a:graphicData>
        </a:graphic>
      </p:graphicFrame>
      <p:pic>
        <p:nvPicPr>
          <p:cNvPr id="8256" name="Picture 9" descr="C:\Program Files\Microsoft Office\MEDIA\CAGCAT10\j0234687.gif"/>
          <p:cNvPicPr>
            <a:picLocks noChangeAspect="1" noChangeArrowheads="1" noCrop="1"/>
          </p:cNvPicPr>
          <p:nvPr/>
        </p:nvPicPr>
        <p:blipFill>
          <a:blip r:embed="rId4" cstate="print"/>
          <a:srcRect/>
          <a:stretch>
            <a:fillRect/>
          </a:stretch>
        </p:blipFill>
        <p:spPr bwMode="auto">
          <a:xfrm>
            <a:off x="7812088" y="6092825"/>
            <a:ext cx="1071562" cy="631825"/>
          </a:xfrm>
          <a:prstGeom prst="rect">
            <a:avLst/>
          </a:prstGeom>
          <a:noFill/>
          <a:ln w="9525">
            <a:noFill/>
            <a:miter lim="800000"/>
            <a:headEnd/>
            <a:tailEnd/>
          </a:ln>
        </p:spPr>
      </p:pic>
      <p:pic>
        <p:nvPicPr>
          <p:cNvPr id="7" name="Picture 15" descr="C:\Program Files\Microsoft Office\MEDIA\CAGCAT10\j0301252.wmf"/>
          <p:cNvPicPr>
            <a:picLocks noChangeAspect="1" noChangeArrowheads="1"/>
          </p:cNvPicPr>
          <p:nvPr/>
        </p:nvPicPr>
        <p:blipFill>
          <a:blip r:embed="rId5" cstate="print"/>
          <a:srcRect/>
          <a:stretch>
            <a:fillRect/>
          </a:stretch>
        </p:blipFill>
        <p:spPr bwMode="auto">
          <a:xfrm>
            <a:off x="0" y="1341438"/>
            <a:ext cx="1309688" cy="112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2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9223" name="Picture 7"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6146" name="Text Box 4"/>
          <p:cNvSpPr txBox="1">
            <a:spLocks noChangeArrowheads="1"/>
          </p:cNvSpPr>
          <p:nvPr/>
        </p:nvSpPr>
        <p:spPr bwMode="auto">
          <a:xfrm>
            <a:off x="646113" y="2038350"/>
            <a:ext cx="7702550" cy="3740150"/>
          </a:xfrm>
          <a:prstGeom prst="rect">
            <a:avLst/>
          </a:prstGeom>
          <a:solidFill>
            <a:schemeClr val="accent2"/>
          </a:solidFill>
          <a:ln w="25400">
            <a:solidFill>
              <a:schemeClr val="tx2"/>
            </a:solidFill>
            <a:miter lim="800000"/>
            <a:headEnd/>
            <a:tailEnd/>
          </a:ln>
        </p:spPr>
        <p:txBody>
          <a:bodyPr>
            <a:spAutoFit/>
          </a:bodyPr>
          <a:lstStyle/>
          <a:p>
            <a:pPr>
              <a:spcBef>
                <a:spcPct val="50000"/>
              </a:spcBef>
            </a:pPr>
            <a:r>
              <a:rPr lang="fr-FR" b="1">
                <a:latin typeface="Arial" charset="0"/>
              </a:rPr>
              <a:t>CHOIX 1 - Un premier enseignement choisi parmi les enseignements d’économie :</a:t>
            </a:r>
            <a:r>
              <a:rPr lang="fr-FR">
                <a:latin typeface="Arial" charset="0"/>
              </a:rPr>
              <a:t> </a:t>
            </a:r>
          </a:p>
          <a:p>
            <a:pPr>
              <a:spcBef>
                <a:spcPct val="50000"/>
              </a:spcBef>
              <a:buFont typeface="Wingdings 2" pitchFamily="18" charset="2"/>
              <a:buChar char="P"/>
            </a:pPr>
            <a:r>
              <a:rPr lang="fr-FR">
                <a:latin typeface="Arial" charset="0"/>
              </a:rPr>
              <a:t> </a:t>
            </a:r>
            <a:r>
              <a:rPr lang="fr-FR" b="1">
                <a:latin typeface="Arial" charset="0"/>
              </a:rPr>
              <a:t>S</a:t>
            </a:r>
            <a:r>
              <a:rPr lang="fr-FR">
                <a:latin typeface="Arial" charset="0"/>
              </a:rPr>
              <a:t>ciences </a:t>
            </a:r>
            <a:r>
              <a:rPr lang="fr-FR" b="1">
                <a:latin typeface="Arial" charset="0"/>
              </a:rPr>
              <a:t>É</a:t>
            </a:r>
            <a:r>
              <a:rPr lang="fr-FR">
                <a:latin typeface="Arial" charset="0"/>
              </a:rPr>
              <a:t>conomiques et </a:t>
            </a:r>
            <a:r>
              <a:rPr lang="fr-FR" b="1">
                <a:latin typeface="Arial" charset="0"/>
              </a:rPr>
              <a:t>S</a:t>
            </a:r>
            <a:r>
              <a:rPr lang="fr-FR">
                <a:latin typeface="Arial" charset="0"/>
              </a:rPr>
              <a:t>ociales (</a:t>
            </a:r>
            <a:r>
              <a:rPr lang="fr-FR" b="1">
                <a:latin typeface="Arial" charset="0"/>
              </a:rPr>
              <a:t>SES</a:t>
            </a:r>
            <a:r>
              <a:rPr lang="fr-FR">
                <a:latin typeface="Arial" charset="0"/>
              </a:rPr>
              <a:t>),</a:t>
            </a:r>
          </a:p>
          <a:p>
            <a:pPr>
              <a:spcBef>
                <a:spcPct val="50000"/>
              </a:spcBef>
              <a:buFont typeface="Wingdings 2" pitchFamily="18" charset="2"/>
              <a:buChar char="P"/>
            </a:pPr>
            <a:r>
              <a:rPr lang="fr-FR">
                <a:latin typeface="Arial" charset="0"/>
              </a:rPr>
              <a:t> </a:t>
            </a:r>
            <a:r>
              <a:rPr lang="fr-FR" b="1">
                <a:latin typeface="Arial" charset="0"/>
              </a:rPr>
              <a:t>P</a:t>
            </a:r>
            <a:r>
              <a:rPr lang="fr-FR">
                <a:latin typeface="Arial" charset="0"/>
              </a:rPr>
              <a:t>rincipes </a:t>
            </a:r>
            <a:r>
              <a:rPr lang="fr-FR" b="1">
                <a:latin typeface="Arial" charset="0"/>
              </a:rPr>
              <a:t>F</a:t>
            </a:r>
            <a:r>
              <a:rPr lang="fr-FR">
                <a:latin typeface="Arial" charset="0"/>
              </a:rPr>
              <a:t>ondamentaux de l’</a:t>
            </a:r>
            <a:r>
              <a:rPr lang="fr-FR" b="1">
                <a:latin typeface="Arial" charset="0"/>
              </a:rPr>
              <a:t>É</a:t>
            </a:r>
            <a:r>
              <a:rPr lang="fr-FR">
                <a:latin typeface="Arial" charset="0"/>
              </a:rPr>
              <a:t>conomie et de la </a:t>
            </a:r>
            <a:r>
              <a:rPr lang="fr-FR" b="1">
                <a:latin typeface="Arial" charset="0"/>
              </a:rPr>
              <a:t>G</a:t>
            </a:r>
            <a:r>
              <a:rPr lang="fr-FR">
                <a:latin typeface="Arial" charset="0"/>
              </a:rPr>
              <a:t>estion (</a:t>
            </a:r>
            <a:r>
              <a:rPr lang="fr-FR" b="1">
                <a:latin typeface="Arial" charset="0"/>
              </a:rPr>
              <a:t>PFEG</a:t>
            </a:r>
            <a:r>
              <a:rPr lang="fr-FR">
                <a:latin typeface="Arial" charset="0"/>
              </a:rPr>
              <a:t>).</a:t>
            </a:r>
          </a:p>
          <a:p>
            <a:pPr>
              <a:spcBef>
                <a:spcPct val="50000"/>
              </a:spcBef>
              <a:buFont typeface="Wingdings 2" pitchFamily="18" charset="2"/>
              <a:buNone/>
            </a:pPr>
            <a:endParaRPr lang="fr-FR" sz="800">
              <a:latin typeface="Arial" charset="0"/>
            </a:endParaRPr>
          </a:p>
          <a:p>
            <a:pPr>
              <a:spcBef>
                <a:spcPct val="50000"/>
              </a:spcBef>
            </a:pPr>
            <a:r>
              <a:rPr lang="fr-FR" b="1">
                <a:latin typeface="Arial" charset="0"/>
              </a:rPr>
              <a:t>CHOIX 2 - Un second enseignement choisi parmi la liste :</a:t>
            </a:r>
          </a:p>
          <a:p>
            <a:pPr>
              <a:spcBef>
                <a:spcPct val="50000"/>
              </a:spcBef>
              <a:buFont typeface="Wingdings 2" pitchFamily="18" charset="2"/>
              <a:buChar char="P"/>
            </a:pPr>
            <a:r>
              <a:rPr lang="fr-FR" b="1">
                <a:latin typeface="Arial" charset="0"/>
              </a:rPr>
              <a:t>L</a:t>
            </a:r>
            <a:r>
              <a:rPr lang="fr-FR">
                <a:latin typeface="Arial" charset="0"/>
              </a:rPr>
              <a:t>ittérature et </a:t>
            </a:r>
            <a:r>
              <a:rPr lang="fr-FR" b="1">
                <a:latin typeface="Arial" charset="0"/>
              </a:rPr>
              <a:t>S</a:t>
            </a:r>
            <a:r>
              <a:rPr lang="fr-FR">
                <a:latin typeface="Arial" charset="0"/>
              </a:rPr>
              <a:t>ociété (</a:t>
            </a:r>
            <a:r>
              <a:rPr lang="fr-FR" b="1">
                <a:latin typeface="Arial" charset="0"/>
              </a:rPr>
              <a:t>LS</a:t>
            </a:r>
            <a:r>
              <a:rPr lang="fr-FR">
                <a:latin typeface="Arial" charset="0"/>
              </a:rPr>
              <a:t>),</a:t>
            </a:r>
          </a:p>
          <a:p>
            <a:pPr>
              <a:spcBef>
                <a:spcPct val="50000"/>
              </a:spcBef>
              <a:buFont typeface="Wingdings 2" pitchFamily="18" charset="2"/>
              <a:buChar char="P"/>
            </a:pPr>
            <a:r>
              <a:rPr lang="fr-FR">
                <a:latin typeface="Arial" charset="0"/>
              </a:rPr>
              <a:t> </a:t>
            </a:r>
            <a:r>
              <a:rPr lang="fr-FR" b="1">
                <a:latin typeface="Arial" charset="0"/>
              </a:rPr>
              <a:t>S</a:t>
            </a:r>
            <a:r>
              <a:rPr lang="fr-FR">
                <a:latin typeface="Arial" charset="0"/>
              </a:rPr>
              <a:t>anté et </a:t>
            </a:r>
            <a:r>
              <a:rPr lang="fr-FR" b="1">
                <a:latin typeface="Arial" charset="0"/>
              </a:rPr>
              <a:t>S</a:t>
            </a:r>
            <a:r>
              <a:rPr lang="fr-FR">
                <a:latin typeface="Arial" charset="0"/>
              </a:rPr>
              <a:t>ocial (</a:t>
            </a:r>
            <a:r>
              <a:rPr lang="fr-FR" b="1">
                <a:latin typeface="Arial" charset="0"/>
              </a:rPr>
              <a:t>SS</a:t>
            </a:r>
            <a:r>
              <a:rPr lang="fr-FR">
                <a:latin typeface="Arial" charset="0"/>
              </a:rPr>
              <a:t>),</a:t>
            </a:r>
          </a:p>
          <a:p>
            <a:pPr>
              <a:spcBef>
                <a:spcPct val="50000"/>
              </a:spcBef>
              <a:buFont typeface="Wingdings 2" pitchFamily="18" charset="2"/>
              <a:buChar char="P"/>
            </a:pPr>
            <a:r>
              <a:rPr lang="fr-FR">
                <a:latin typeface="Arial" charset="0"/>
              </a:rPr>
              <a:t> </a:t>
            </a:r>
            <a:r>
              <a:rPr lang="fr-FR" b="1">
                <a:latin typeface="Arial" charset="0"/>
              </a:rPr>
              <a:t>S</a:t>
            </a:r>
            <a:r>
              <a:rPr lang="fr-FR">
                <a:latin typeface="Arial" charset="0"/>
              </a:rPr>
              <a:t>ciences et </a:t>
            </a:r>
            <a:r>
              <a:rPr lang="fr-FR" b="1">
                <a:latin typeface="Arial" charset="0"/>
              </a:rPr>
              <a:t>L</a:t>
            </a:r>
            <a:r>
              <a:rPr lang="fr-FR">
                <a:latin typeface="Arial" charset="0"/>
              </a:rPr>
              <a:t>aboratoire (</a:t>
            </a:r>
            <a:r>
              <a:rPr lang="fr-FR" b="1">
                <a:latin typeface="Arial" charset="0"/>
              </a:rPr>
              <a:t>SL</a:t>
            </a:r>
            <a:r>
              <a:rPr lang="fr-FR">
                <a:latin typeface="Arial" charset="0"/>
              </a:rPr>
              <a:t>),</a:t>
            </a:r>
          </a:p>
          <a:p>
            <a:pPr>
              <a:spcBef>
                <a:spcPct val="50000"/>
              </a:spcBef>
              <a:buFont typeface="Wingdings 2" pitchFamily="18" charset="2"/>
              <a:buChar char="P"/>
            </a:pPr>
            <a:r>
              <a:rPr lang="fr-FR" b="1">
                <a:latin typeface="Arial" charset="0"/>
              </a:rPr>
              <a:t> M</a:t>
            </a:r>
            <a:r>
              <a:rPr lang="fr-FR">
                <a:latin typeface="Arial" charset="0"/>
              </a:rPr>
              <a:t>éthodes et </a:t>
            </a:r>
            <a:r>
              <a:rPr lang="fr-FR" b="1">
                <a:latin typeface="Arial" charset="0"/>
              </a:rPr>
              <a:t>P</a:t>
            </a:r>
            <a:r>
              <a:rPr lang="fr-FR">
                <a:latin typeface="Arial" charset="0"/>
              </a:rPr>
              <a:t>ratiques </a:t>
            </a:r>
            <a:r>
              <a:rPr lang="fr-FR" b="1">
                <a:latin typeface="Arial" charset="0"/>
              </a:rPr>
              <a:t>S</a:t>
            </a:r>
            <a:r>
              <a:rPr lang="fr-FR">
                <a:latin typeface="Arial" charset="0"/>
              </a:rPr>
              <a:t>cientifiques (</a:t>
            </a:r>
            <a:r>
              <a:rPr lang="fr-FR" b="1">
                <a:latin typeface="Arial" charset="0"/>
              </a:rPr>
              <a:t>MPS</a:t>
            </a:r>
            <a:r>
              <a:rPr lang="fr-FR">
                <a:latin typeface="Arial" charset="0"/>
              </a:rPr>
              <a:t>).</a:t>
            </a:r>
          </a:p>
        </p:txBody>
      </p:sp>
      <p:pic>
        <p:nvPicPr>
          <p:cNvPr id="6150" name="Picture 19" descr="C:\Documents and Settings\Mimi\Local Settings\Temporary Internet Files\Content.IE5\Q60OVEHH\MP900433189[1].jpg"/>
          <p:cNvPicPr>
            <a:picLocks noChangeAspect="1" noChangeArrowheads="1"/>
          </p:cNvPicPr>
          <p:nvPr/>
        </p:nvPicPr>
        <p:blipFill>
          <a:blip r:embed="rId4" cstate="print"/>
          <a:srcRect/>
          <a:stretch>
            <a:fillRect/>
          </a:stretch>
        </p:blipFill>
        <p:spPr bwMode="auto">
          <a:xfrm>
            <a:off x="6877050" y="4868863"/>
            <a:ext cx="1716088" cy="1289050"/>
          </a:xfrm>
          <a:prstGeom prst="rect">
            <a:avLst/>
          </a:prstGeom>
          <a:noFill/>
          <a:ln w="9525">
            <a:noFill/>
            <a:miter lim="800000"/>
            <a:headEnd/>
            <a:tailEnd/>
          </a:ln>
        </p:spPr>
      </p:pic>
      <p:sp>
        <p:nvSpPr>
          <p:cNvPr id="9228" name="Text Box 6"/>
          <p:cNvSpPr txBox="1">
            <a:spLocks noChangeArrowheads="1"/>
          </p:cNvSpPr>
          <p:nvPr/>
        </p:nvSpPr>
        <p:spPr bwMode="auto">
          <a:xfrm>
            <a:off x="395288" y="1341438"/>
            <a:ext cx="8137525" cy="579437"/>
          </a:xfrm>
          <a:prstGeom prst="rect">
            <a:avLst/>
          </a:prstGeom>
          <a:noFill/>
          <a:ln w="9525">
            <a:noFill/>
            <a:miter lim="800000"/>
            <a:headEnd/>
            <a:tailEnd/>
          </a:ln>
        </p:spPr>
        <p:txBody>
          <a:bodyPr>
            <a:spAutoFit/>
          </a:bodyPr>
          <a:lstStyle/>
          <a:p>
            <a:pPr algn="ctr">
              <a:spcBef>
                <a:spcPct val="50000"/>
              </a:spcBef>
            </a:pPr>
            <a:r>
              <a:rPr lang="fr-FR" sz="3200">
                <a:latin typeface="Arial" charset="0"/>
              </a:rPr>
              <a:t>Les enseignements d’exploration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6">
                                            <p:bg/>
                                          </p:spTgt>
                                        </p:tgtEl>
                                        <p:attrNameLst>
                                          <p:attrName>style.visibility</p:attrName>
                                        </p:attrNameLst>
                                      </p:cBhvr>
                                      <p:to>
                                        <p:strVal val="visible"/>
                                      </p:to>
                                    </p:set>
                                    <p:animEffect transition="in" filter="fade">
                                      <p:cBhvr>
                                        <p:cTn id="10" dur="2000"/>
                                        <p:tgtEl>
                                          <p:spTgt spid="6146">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2000"/>
                                        <p:tgtEl>
                                          <p:spTgt spid="6150"/>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xEl>
                                              <p:pRg st="1" end="1"/>
                                            </p:txEl>
                                          </p:spTgt>
                                        </p:tgtEl>
                                        <p:attrNameLst>
                                          <p:attrName>style.visibility</p:attrName>
                                        </p:attrNameLst>
                                      </p:cBhvr>
                                      <p:to>
                                        <p:strVal val="visible"/>
                                      </p:to>
                                    </p:set>
                                    <p:animEffect transition="in" filter="fade">
                                      <p:cBhvr>
                                        <p:cTn id="16" dur="2000"/>
                                        <p:tgtEl>
                                          <p:spTgt spid="614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Effect transition="in" filter="fade">
                                      <p:cBhvr>
                                        <p:cTn id="19" dur="2000"/>
                                        <p:tgtEl>
                                          <p:spTgt spid="614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46">
                                            <p:txEl>
                                              <p:pRg st="4" end="4"/>
                                            </p:txEl>
                                          </p:spTgt>
                                        </p:tgtEl>
                                        <p:attrNameLst>
                                          <p:attrName>style.visibility</p:attrName>
                                        </p:attrNameLst>
                                      </p:cBhvr>
                                      <p:to>
                                        <p:strVal val="visible"/>
                                      </p:to>
                                    </p:set>
                                    <p:animEffect transition="in" filter="fade">
                                      <p:cBhvr>
                                        <p:cTn id="24" dur="2000"/>
                                        <p:tgtEl>
                                          <p:spTgt spid="614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6">
                                            <p:txEl>
                                              <p:pRg st="5" end="5"/>
                                            </p:txEl>
                                          </p:spTgt>
                                        </p:tgtEl>
                                        <p:attrNameLst>
                                          <p:attrName>style.visibility</p:attrName>
                                        </p:attrNameLst>
                                      </p:cBhvr>
                                      <p:to>
                                        <p:strVal val="visible"/>
                                      </p:to>
                                    </p:set>
                                    <p:animEffect transition="in" filter="fade">
                                      <p:cBhvr>
                                        <p:cTn id="27" dur="2000"/>
                                        <p:tgtEl>
                                          <p:spTgt spid="614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xEl>
                                              <p:pRg st="6" end="6"/>
                                            </p:txEl>
                                          </p:spTgt>
                                        </p:tgtEl>
                                        <p:attrNameLst>
                                          <p:attrName>style.visibility</p:attrName>
                                        </p:attrNameLst>
                                      </p:cBhvr>
                                      <p:to>
                                        <p:strVal val="visible"/>
                                      </p:to>
                                    </p:set>
                                    <p:animEffect transition="in" filter="fade">
                                      <p:cBhvr>
                                        <p:cTn id="30" dur="2000"/>
                                        <p:tgtEl>
                                          <p:spTgt spid="614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6">
                                            <p:txEl>
                                              <p:pRg st="7" end="7"/>
                                            </p:txEl>
                                          </p:spTgt>
                                        </p:tgtEl>
                                        <p:attrNameLst>
                                          <p:attrName>style.visibility</p:attrName>
                                        </p:attrNameLst>
                                      </p:cBhvr>
                                      <p:to>
                                        <p:strVal val="visible"/>
                                      </p:to>
                                    </p:set>
                                    <p:animEffect transition="in" filter="fade">
                                      <p:cBhvr>
                                        <p:cTn id="33" dur="2000"/>
                                        <p:tgtEl>
                                          <p:spTgt spid="6146">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146">
                                            <p:txEl>
                                              <p:pRg st="8" end="8"/>
                                            </p:txEl>
                                          </p:spTgt>
                                        </p:tgtEl>
                                        <p:attrNameLst>
                                          <p:attrName>style.visibility</p:attrName>
                                        </p:attrNameLst>
                                      </p:cBhvr>
                                      <p:to>
                                        <p:strVal val="visible"/>
                                      </p:to>
                                    </p:set>
                                    <p:animEffect transition="in" filter="fade">
                                      <p:cBhvr>
                                        <p:cTn id="36" dur="20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0247" name="Picture 7"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0242" name="Text Box 3"/>
          <p:cNvSpPr txBox="1">
            <a:spLocks noChangeArrowheads="1"/>
          </p:cNvSpPr>
          <p:nvPr/>
        </p:nvSpPr>
        <p:spPr bwMode="auto">
          <a:xfrm>
            <a:off x="395288" y="2133600"/>
            <a:ext cx="8207375" cy="4518025"/>
          </a:xfrm>
          <a:prstGeom prst="rect">
            <a:avLst/>
          </a:prstGeom>
          <a:solidFill>
            <a:srgbClr val="CCFFCC"/>
          </a:solidFill>
          <a:ln w="25400">
            <a:solidFill>
              <a:srgbClr val="808000"/>
            </a:solidFill>
            <a:miter lim="800000"/>
            <a:headEnd/>
            <a:tailEnd/>
          </a:ln>
        </p:spPr>
        <p:txBody>
          <a:bodyPr>
            <a:spAutoFit/>
          </a:bodyPr>
          <a:lstStyle/>
          <a:p>
            <a:r>
              <a:rPr lang="fr-FR" sz="1600" b="1">
                <a:solidFill>
                  <a:schemeClr val="bg2"/>
                </a:solidFill>
                <a:latin typeface="Arial" charset="0"/>
              </a:rPr>
              <a:t>Cet enseignement permet d’acquérir</a:t>
            </a:r>
            <a:r>
              <a:rPr lang="fr-FR" sz="1600">
                <a:solidFill>
                  <a:schemeClr val="bg2"/>
                </a:solidFill>
                <a:latin typeface="Arial" charset="0"/>
              </a:rPr>
              <a:t> :</a:t>
            </a:r>
          </a:p>
          <a:p>
            <a:pPr>
              <a:buFont typeface="Wingdings 2" pitchFamily="18" charset="2"/>
              <a:buChar char="P"/>
            </a:pPr>
            <a:r>
              <a:rPr lang="fr-FR" sz="1600">
                <a:solidFill>
                  <a:schemeClr val="bg2"/>
                </a:solidFill>
                <a:latin typeface="Arial" charset="0"/>
              </a:rPr>
              <a:t> les éléments de base d’une culture économique et sociologique,</a:t>
            </a:r>
          </a:p>
          <a:p>
            <a:pPr>
              <a:buFont typeface="Wingdings 2" pitchFamily="18" charset="2"/>
              <a:buChar char="P"/>
            </a:pPr>
            <a:r>
              <a:rPr lang="fr-FR" sz="1600">
                <a:solidFill>
                  <a:schemeClr val="bg2"/>
                </a:solidFill>
                <a:latin typeface="Arial" charset="0"/>
              </a:rPr>
              <a:t> quelques notions et raisonnements essentiels en économie et en sociologie.</a:t>
            </a:r>
          </a:p>
          <a:p>
            <a:pPr>
              <a:buFont typeface="Wingdings 2" pitchFamily="18" charset="2"/>
              <a:buChar char="P"/>
            </a:pPr>
            <a:endParaRPr lang="fr-FR" sz="1600">
              <a:solidFill>
                <a:schemeClr val="bg2"/>
              </a:solidFill>
              <a:latin typeface="Arial" charset="0"/>
            </a:endParaRPr>
          </a:p>
          <a:p>
            <a:r>
              <a:rPr lang="fr-FR" sz="1600" b="1">
                <a:solidFill>
                  <a:schemeClr val="bg2"/>
                </a:solidFill>
                <a:latin typeface="Arial" charset="0"/>
              </a:rPr>
              <a:t>Il prend la forme </a:t>
            </a:r>
            <a:r>
              <a:rPr lang="fr-FR" sz="1600">
                <a:solidFill>
                  <a:schemeClr val="bg2"/>
                </a:solidFill>
                <a:latin typeface="Arial" charset="0"/>
              </a:rPr>
              <a:t>de l’exploration de thèmes caractéristiques des sciences économiques et sociales : </a:t>
            </a:r>
          </a:p>
          <a:p>
            <a:pPr>
              <a:buFont typeface="Wingdings" pitchFamily="2" charset="2"/>
              <a:buChar char="ü"/>
            </a:pPr>
            <a:r>
              <a:rPr lang="fr-FR" sz="1600">
                <a:solidFill>
                  <a:schemeClr val="bg2"/>
                </a:solidFill>
                <a:latin typeface="Arial" charset="0"/>
              </a:rPr>
              <a:t> La consommation : un marqueur social ?</a:t>
            </a:r>
          </a:p>
          <a:p>
            <a:pPr>
              <a:buFont typeface="Wingdings" pitchFamily="2" charset="2"/>
              <a:buChar char="ü"/>
            </a:pPr>
            <a:r>
              <a:rPr lang="fr-FR" sz="1600">
                <a:solidFill>
                  <a:schemeClr val="bg2"/>
                </a:solidFill>
                <a:latin typeface="Arial" charset="0"/>
              </a:rPr>
              <a:t> Qui produit des richesses ?</a:t>
            </a:r>
          </a:p>
          <a:p>
            <a:pPr>
              <a:buFont typeface="Wingdings" pitchFamily="2" charset="2"/>
              <a:buChar char="ü"/>
            </a:pPr>
            <a:r>
              <a:rPr lang="fr-FR" sz="1600">
                <a:solidFill>
                  <a:schemeClr val="bg2"/>
                </a:solidFill>
                <a:latin typeface="Arial" charset="0"/>
              </a:rPr>
              <a:t> Comment se forment les prix sur un marché ?</a:t>
            </a:r>
          </a:p>
          <a:p>
            <a:pPr>
              <a:buFont typeface="Wingdings" pitchFamily="2" charset="2"/>
              <a:buChar char="ü"/>
            </a:pPr>
            <a:r>
              <a:rPr lang="fr-FR" sz="1600">
                <a:solidFill>
                  <a:schemeClr val="bg2"/>
                </a:solidFill>
                <a:latin typeface="Arial" charset="0"/>
              </a:rPr>
              <a:t> Le diplôme : un passeport pour l’emploi ?</a:t>
            </a:r>
          </a:p>
          <a:p>
            <a:pPr>
              <a:buFont typeface="Wingdings" pitchFamily="2" charset="2"/>
              <a:buChar char="ü"/>
            </a:pPr>
            <a:r>
              <a:rPr lang="fr-FR" sz="1600">
                <a:solidFill>
                  <a:schemeClr val="bg2"/>
                </a:solidFill>
                <a:latin typeface="Arial" charset="0"/>
              </a:rPr>
              <a:t> Comment devenons-nous des acteurs sociaux ? etc.</a:t>
            </a:r>
          </a:p>
          <a:p>
            <a:pPr>
              <a:buFont typeface="Wingdings" pitchFamily="2" charset="2"/>
              <a:buNone/>
            </a:pPr>
            <a:endParaRPr lang="fr-FR" sz="1600" b="1">
              <a:solidFill>
                <a:schemeClr val="bg2"/>
              </a:solidFill>
              <a:latin typeface="Arial" charset="0"/>
            </a:endParaRPr>
          </a:p>
          <a:p>
            <a:pPr>
              <a:buFont typeface="Wingdings" pitchFamily="2" charset="2"/>
              <a:buNone/>
            </a:pPr>
            <a:r>
              <a:rPr lang="fr-FR" sz="1600" b="1">
                <a:solidFill>
                  <a:schemeClr val="bg2"/>
                </a:solidFill>
                <a:latin typeface="Arial" charset="0"/>
              </a:rPr>
              <a:t>L’étude de chaque thème se décompose en deux phases :</a:t>
            </a:r>
            <a:endParaRPr lang="fr-FR" sz="1600">
              <a:solidFill>
                <a:schemeClr val="bg2"/>
              </a:solidFill>
              <a:latin typeface="Arial" charset="0"/>
            </a:endParaRP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Temps de sensibilisation</a:t>
            </a:r>
            <a:r>
              <a:rPr lang="fr-FR" sz="1600">
                <a:solidFill>
                  <a:schemeClr val="bg2"/>
                </a:solidFill>
                <a:latin typeface="Arial" charset="0"/>
              </a:rPr>
              <a:t> : en partant de supports variés (jeux, étude de cas, comptes rendus d’enquêtes…),</a:t>
            </a:r>
          </a:p>
          <a:p>
            <a:pPr>
              <a:buFont typeface="Wingdings" pitchFamily="2" charset="2"/>
              <a:buChar char="ü"/>
            </a:pPr>
            <a:r>
              <a:rPr lang="fr-FR" sz="1600" u="sng">
                <a:solidFill>
                  <a:schemeClr val="bg2"/>
                </a:solidFill>
                <a:latin typeface="Arial" charset="0"/>
              </a:rPr>
              <a:t>Analyse</a:t>
            </a:r>
            <a:r>
              <a:rPr lang="fr-FR" sz="1600">
                <a:solidFill>
                  <a:schemeClr val="bg2"/>
                </a:solidFill>
                <a:latin typeface="Arial" charset="0"/>
              </a:rPr>
              <a:t> afin de montrer comment la mobilisation des notions, outils et modes de raisonnement spécifiques à la SES permet d’accéder à une meilleure compréhension des phénomènes étudiés.</a:t>
            </a:r>
          </a:p>
        </p:txBody>
      </p:sp>
      <p:pic>
        <p:nvPicPr>
          <p:cNvPr id="2" name="Picture 6" descr="C:\Documents and Settings\Mimi\Bureau\Nouveau dossier\MH900422753.JPG"/>
          <p:cNvPicPr>
            <a:picLocks noChangeAspect="1" noChangeArrowheads="1"/>
          </p:cNvPicPr>
          <p:nvPr/>
        </p:nvPicPr>
        <p:blipFill>
          <a:blip r:embed="rId4" cstate="print"/>
          <a:srcRect t="17693" b="17693"/>
          <a:stretch>
            <a:fillRect/>
          </a:stretch>
        </p:blipFill>
        <p:spPr bwMode="auto">
          <a:xfrm>
            <a:off x="6588125" y="3789363"/>
            <a:ext cx="1657350" cy="1069975"/>
          </a:xfrm>
          <a:prstGeom prst="rect">
            <a:avLst/>
          </a:prstGeom>
          <a:noFill/>
          <a:ln w="9525">
            <a:noFill/>
            <a:miter lim="800000"/>
            <a:headEnd/>
            <a:tailEnd/>
          </a:ln>
        </p:spPr>
      </p:pic>
      <p:pic>
        <p:nvPicPr>
          <p:cNvPr id="3" name="Picture 7" descr="C:\Documents and Settings\Mimi\Bureau\Nouveau dossier\MH900422593.JPG"/>
          <p:cNvPicPr>
            <a:picLocks noChangeAspect="1" noChangeArrowheads="1"/>
          </p:cNvPicPr>
          <p:nvPr/>
        </p:nvPicPr>
        <p:blipFill>
          <a:blip r:embed="rId5" cstate="print"/>
          <a:srcRect t="17693" b="17693"/>
          <a:stretch>
            <a:fillRect/>
          </a:stretch>
        </p:blipFill>
        <p:spPr bwMode="auto">
          <a:xfrm>
            <a:off x="7524750" y="1776413"/>
            <a:ext cx="1430338" cy="923925"/>
          </a:xfrm>
          <a:prstGeom prst="rect">
            <a:avLst/>
          </a:prstGeom>
          <a:noFill/>
          <a:ln w="9525">
            <a:noFill/>
            <a:miter lim="800000"/>
            <a:headEnd/>
            <a:tailEnd/>
          </a:ln>
        </p:spPr>
      </p:pic>
      <p:sp>
        <p:nvSpPr>
          <p:cNvPr id="10253" name="Text Box 6"/>
          <p:cNvSpPr txBox="1">
            <a:spLocks noChangeArrowheads="1"/>
          </p:cNvSpPr>
          <p:nvPr/>
        </p:nvSpPr>
        <p:spPr bwMode="auto">
          <a:xfrm>
            <a:off x="395288" y="1341438"/>
            <a:ext cx="8137525" cy="579437"/>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1 : 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2">
                                            <p:bg/>
                                          </p:spTgt>
                                        </p:tgtEl>
                                        <p:attrNameLst>
                                          <p:attrName>style.visibility</p:attrName>
                                        </p:attrNameLst>
                                      </p:cBhvr>
                                      <p:to>
                                        <p:strVal val="visible"/>
                                      </p:to>
                                    </p:set>
                                    <p:animEffect transition="in" filter="fade">
                                      <p:cBhvr>
                                        <p:cTn id="10" dur="2000"/>
                                        <p:tgtEl>
                                          <p:spTgt spid="1024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Effect transition="in" filter="fade">
                                      <p:cBhvr>
                                        <p:cTn id="13" dur="2000"/>
                                        <p:tgtEl>
                                          <p:spTgt spid="1024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2">
                                            <p:txEl>
                                              <p:pRg st="2" end="2"/>
                                            </p:txEl>
                                          </p:spTgt>
                                        </p:tgtEl>
                                        <p:attrNameLst>
                                          <p:attrName>style.visibility</p:attrName>
                                        </p:attrNameLst>
                                      </p:cBhvr>
                                      <p:to>
                                        <p:strVal val="visible"/>
                                      </p:to>
                                    </p:set>
                                    <p:animEffect transition="in" filter="fade">
                                      <p:cBhvr>
                                        <p:cTn id="16" dur="2000"/>
                                        <p:tgtEl>
                                          <p:spTgt spid="102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42">
                                            <p:txEl>
                                              <p:pRg st="4" end="4"/>
                                            </p:txEl>
                                          </p:spTgt>
                                        </p:tgtEl>
                                        <p:attrNameLst>
                                          <p:attrName>style.visibility</p:attrName>
                                        </p:attrNameLst>
                                      </p:cBhvr>
                                      <p:to>
                                        <p:strVal val="visible"/>
                                      </p:to>
                                    </p:set>
                                    <p:animEffect transition="in" filter="fade">
                                      <p:cBhvr>
                                        <p:cTn id="21" dur="2000"/>
                                        <p:tgtEl>
                                          <p:spTgt spid="1024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animEffect transition="in" filter="fade">
                                      <p:cBhvr>
                                        <p:cTn id="27" dur="2000"/>
                                        <p:tgtEl>
                                          <p:spTgt spid="1024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42">
                                            <p:txEl>
                                              <p:pRg st="6" end="6"/>
                                            </p:txEl>
                                          </p:spTgt>
                                        </p:tgtEl>
                                        <p:attrNameLst>
                                          <p:attrName>style.visibility</p:attrName>
                                        </p:attrNameLst>
                                      </p:cBhvr>
                                      <p:to>
                                        <p:strVal val="visible"/>
                                      </p:to>
                                    </p:set>
                                    <p:animEffect transition="in" filter="fade">
                                      <p:cBhvr>
                                        <p:cTn id="30" dur="2000"/>
                                        <p:tgtEl>
                                          <p:spTgt spid="1024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242">
                                            <p:txEl>
                                              <p:pRg st="7" end="7"/>
                                            </p:txEl>
                                          </p:spTgt>
                                        </p:tgtEl>
                                        <p:attrNameLst>
                                          <p:attrName>style.visibility</p:attrName>
                                        </p:attrNameLst>
                                      </p:cBhvr>
                                      <p:to>
                                        <p:strVal val="visible"/>
                                      </p:to>
                                    </p:set>
                                    <p:animEffect transition="in" filter="fade">
                                      <p:cBhvr>
                                        <p:cTn id="33" dur="2000"/>
                                        <p:tgtEl>
                                          <p:spTgt spid="1024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242">
                                            <p:txEl>
                                              <p:pRg st="8" end="8"/>
                                            </p:txEl>
                                          </p:spTgt>
                                        </p:tgtEl>
                                        <p:attrNameLst>
                                          <p:attrName>style.visibility</p:attrName>
                                        </p:attrNameLst>
                                      </p:cBhvr>
                                      <p:to>
                                        <p:strVal val="visible"/>
                                      </p:to>
                                    </p:set>
                                    <p:animEffect transition="in" filter="fade">
                                      <p:cBhvr>
                                        <p:cTn id="36" dur="2000"/>
                                        <p:tgtEl>
                                          <p:spTgt spid="10242">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242">
                                            <p:txEl>
                                              <p:pRg st="9" end="9"/>
                                            </p:txEl>
                                          </p:spTgt>
                                        </p:tgtEl>
                                        <p:attrNameLst>
                                          <p:attrName>style.visibility</p:attrName>
                                        </p:attrNameLst>
                                      </p:cBhvr>
                                      <p:to>
                                        <p:strVal val="visible"/>
                                      </p:to>
                                    </p:set>
                                    <p:animEffect transition="in" filter="fade">
                                      <p:cBhvr>
                                        <p:cTn id="39" dur="2000"/>
                                        <p:tgtEl>
                                          <p:spTgt spid="1024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42">
                                            <p:txEl>
                                              <p:pRg st="11" end="11"/>
                                            </p:txEl>
                                          </p:spTgt>
                                        </p:tgtEl>
                                        <p:attrNameLst>
                                          <p:attrName>style.visibility</p:attrName>
                                        </p:attrNameLst>
                                      </p:cBhvr>
                                      <p:to>
                                        <p:strVal val="visible"/>
                                      </p:to>
                                    </p:set>
                                    <p:animEffect transition="in" filter="fade">
                                      <p:cBhvr>
                                        <p:cTn id="44" dur="2000"/>
                                        <p:tgtEl>
                                          <p:spTgt spid="10242">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10242">
                                            <p:txEl>
                                              <p:pRg st="12" end="12"/>
                                            </p:txEl>
                                          </p:spTgt>
                                        </p:tgtEl>
                                        <p:attrNameLst>
                                          <p:attrName>style.visibility</p:attrName>
                                        </p:attrNameLst>
                                      </p:cBhvr>
                                      <p:to>
                                        <p:strVal val="visible"/>
                                      </p:to>
                                    </p:set>
                                    <p:animEffect transition="in" filter="fade">
                                      <p:cBhvr>
                                        <p:cTn id="50" dur="2000"/>
                                        <p:tgtEl>
                                          <p:spTgt spid="10242">
                                            <p:txEl>
                                              <p:pRg st="12" end="1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242">
                                            <p:txEl>
                                              <p:pRg st="13" end="13"/>
                                            </p:txEl>
                                          </p:spTgt>
                                        </p:tgtEl>
                                        <p:attrNameLst>
                                          <p:attrName>style.visibility</p:attrName>
                                        </p:attrNameLst>
                                      </p:cBhvr>
                                      <p:to>
                                        <p:strVal val="visible"/>
                                      </p:to>
                                    </p:set>
                                    <p:animEffect transition="in" filter="fade">
                                      <p:cBhvr>
                                        <p:cTn id="53" dur="2000"/>
                                        <p:tgtEl>
                                          <p:spTgt spid="102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1271" name="Picture 7"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9218" name="Text Box 3"/>
          <p:cNvSpPr txBox="1">
            <a:spLocks noChangeArrowheads="1"/>
          </p:cNvSpPr>
          <p:nvPr/>
        </p:nvSpPr>
        <p:spPr bwMode="auto">
          <a:xfrm>
            <a:off x="468313" y="1844675"/>
            <a:ext cx="8207375" cy="4762500"/>
          </a:xfrm>
          <a:prstGeom prst="rect">
            <a:avLst/>
          </a:prstGeom>
          <a:solidFill>
            <a:srgbClr val="CCFFCC"/>
          </a:solidFill>
          <a:ln w="25400">
            <a:solidFill>
              <a:srgbClr val="808000"/>
            </a:solidFill>
            <a:miter lim="800000"/>
            <a:headEnd/>
            <a:tailEnd/>
          </a:ln>
        </p:spPr>
        <p:txBody>
          <a:bodyPr>
            <a:spAutoFit/>
          </a:bodyPr>
          <a:lstStyle/>
          <a:p>
            <a:r>
              <a:rPr lang="fr-FR" sz="1600" b="1">
                <a:solidFill>
                  <a:schemeClr val="bg2"/>
                </a:solidFill>
                <a:latin typeface="Arial" charset="0"/>
              </a:rPr>
              <a:t>Cet enseignement permet </a:t>
            </a:r>
            <a:r>
              <a:rPr lang="fr-FR" sz="1600">
                <a:solidFill>
                  <a:schemeClr val="bg2"/>
                </a:solidFill>
                <a:latin typeface="Arial" charset="0"/>
              </a:rPr>
              <a:t>à l’élève de développer des capacités d’analyse de l’organisation économique et sociale grâce à :</a:t>
            </a:r>
          </a:p>
          <a:p>
            <a:pPr>
              <a:buFont typeface="Wingdings 2" pitchFamily="18" charset="2"/>
              <a:buChar char="P"/>
            </a:pPr>
            <a:r>
              <a:rPr lang="fr-FR" sz="1600">
                <a:solidFill>
                  <a:schemeClr val="bg2"/>
                </a:solidFill>
                <a:latin typeface="Arial" charset="0"/>
              </a:rPr>
              <a:t> La compréhension d’un environnement économique et juridique,</a:t>
            </a:r>
          </a:p>
          <a:p>
            <a:pPr>
              <a:buFont typeface="Wingdings 2" pitchFamily="18" charset="2"/>
              <a:buChar char="P"/>
            </a:pPr>
            <a:r>
              <a:rPr lang="fr-FR" sz="1600">
                <a:solidFill>
                  <a:schemeClr val="bg2"/>
                </a:solidFill>
                <a:latin typeface="Arial" charset="0"/>
              </a:rPr>
              <a:t> L’identification des principes de fonctionnement des organisations, et notamment de l’entreprise, et leur contribution au développement.</a:t>
            </a:r>
          </a:p>
          <a:p>
            <a:pPr>
              <a:buFont typeface="Wingdings 2" pitchFamily="18" charset="2"/>
              <a:buChar char="P"/>
            </a:pPr>
            <a:endParaRPr lang="fr-FR" sz="800">
              <a:solidFill>
                <a:schemeClr val="bg2"/>
              </a:solidFill>
              <a:latin typeface="Arial" charset="0"/>
            </a:endParaRPr>
          </a:p>
          <a:p>
            <a:r>
              <a:rPr lang="fr-FR" sz="1600" b="1">
                <a:solidFill>
                  <a:schemeClr val="bg2"/>
                </a:solidFill>
                <a:latin typeface="Arial" charset="0"/>
              </a:rPr>
              <a:t>Il prend la forme </a:t>
            </a:r>
            <a:r>
              <a:rPr lang="fr-FR" sz="1600">
                <a:solidFill>
                  <a:schemeClr val="bg2"/>
                </a:solidFill>
                <a:latin typeface="Arial" charset="0"/>
              </a:rPr>
              <a:t>de l’exploration de thèmes caractéristiques de l’activité économique et de la contribution des organisations à celle-ci : </a:t>
            </a:r>
          </a:p>
          <a:p>
            <a:pPr>
              <a:buFont typeface="Wingdings" pitchFamily="2" charset="2"/>
              <a:buChar char="ü"/>
            </a:pPr>
            <a:r>
              <a:rPr lang="fr-FR" sz="1600">
                <a:solidFill>
                  <a:schemeClr val="bg2"/>
                </a:solidFill>
                <a:latin typeface="Arial" charset="0"/>
              </a:rPr>
              <a:t> Quels acteurs créent la richesse ?</a:t>
            </a:r>
          </a:p>
          <a:p>
            <a:pPr>
              <a:buFont typeface="Wingdings" pitchFamily="2" charset="2"/>
              <a:buChar char="ü"/>
            </a:pPr>
            <a:r>
              <a:rPr lang="fr-FR" sz="1600">
                <a:solidFill>
                  <a:schemeClr val="bg2"/>
                </a:solidFill>
                <a:latin typeface="Arial" charset="0"/>
              </a:rPr>
              <a:t> Quelles sont les relations entre les acteurs économiques ?</a:t>
            </a:r>
          </a:p>
          <a:p>
            <a:pPr>
              <a:buFont typeface="Wingdings" pitchFamily="2" charset="2"/>
              <a:buChar char="ü"/>
            </a:pPr>
            <a:r>
              <a:rPr lang="fr-FR" sz="1600">
                <a:solidFill>
                  <a:schemeClr val="bg2"/>
                </a:solidFill>
                <a:latin typeface="Arial" charset="0"/>
              </a:rPr>
              <a:t> Qu’est ce qu’une entreprise ?</a:t>
            </a:r>
          </a:p>
          <a:p>
            <a:pPr>
              <a:buFont typeface="Wingdings" pitchFamily="2" charset="2"/>
              <a:buChar char="ü"/>
            </a:pPr>
            <a:r>
              <a:rPr lang="fr-FR" sz="1600">
                <a:solidFill>
                  <a:schemeClr val="bg2"/>
                </a:solidFill>
                <a:latin typeface="Arial" charset="0"/>
              </a:rPr>
              <a:t> Comment crée-t-elle de la valeur ?</a:t>
            </a:r>
          </a:p>
          <a:p>
            <a:pPr>
              <a:buFont typeface="Wingdings" pitchFamily="2" charset="2"/>
              <a:buChar char="ü"/>
            </a:pPr>
            <a:r>
              <a:rPr lang="fr-FR" sz="1600">
                <a:solidFill>
                  <a:schemeClr val="bg2"/>
                </a:solidFill>
                <a:latin typeface="Arial" charset="0"/>
              </a:rPr>
              <a:t> Développement durable : contrainte ou opportunité ? </a:t>
            </a:r>
            <a:r>
              <a:rPr lang="fr-FR" sz="1600" b="1">
                <a:solidFill>
                  <a:schemeClr val="bg2"/>
                </a:solidFill>
                <a:latin typeface="Arial" charset="0"/>
              </a:rPr>
              <a:t>etc.</a:t>
            </a:r>
          </a:p>
          <a:p>
            <a:pPr>
              <a:buFont typeface="Wingdings" pitchFamily="2" charset="2"/>
              <a:buNone/>
            </a:pPr>
            <a:endParaRPr lang="fr-FR" sz="800" b="1">
              <a:solidFill>
                <a:schemeClr val="bg2"/>
              </a:solidFill>
              <a:latin typeface="Arial" charset="0"/>
            </a:endParaRPr>
          </a:p>
          <a:p>
            <a:pPr>
              <a:buFont typeface="Wingdings" pitchFamily="2" charset="2"/>
              <a:buNone/>
            </a:pPr>
            <a:r>
              <a:rPr lang="fr-FR" sz="1600" b="1">
                <a:solidFill>
                  <a:schemeClr val="bg2"/>
                </a:solidFill>
                <a:latin typeface="Arial" charset="0"/>
              </a:rPr>
              <a:t>L’étude de chaque thème se décompose en trois phases :</a:t>
            </a:r>
            <a:endParaRPr lang="fr-FR" sz="1600">
              <a:solidFill>
                <a:schemeClr val="bg2"/>
              </a:solidFill>
              <a:latin typeface="Arial" charset="0"/>
            </a:endParaRP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Observation de situations et/ou de phénomènes concrets</a:t>
            </a:r>
            <a:r>
              <a:rPr lang="fr-FR" sz="1600">
                <a:solidFill>
                  <a:schemeClr val="bg2"/>
                </a:solidFill>
                <a:latin typeface="Arial" charset="0"/>
              </a:rPr>
              <a:t> en s’appuyant notamment sur les préoccupations et la connaissance de l’actualité de l’élève,</a:t>
            </a: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Analyse des informations récoltées</a:t>
            </a:r>
            <a:r>
              <a:rPr lang="fr-FR" sz="1600">
                <a:solidFill>
                  <a:schemeClr val="bg2"/>
                </a:solidFill>
                <a:latin typeface="Arial" charset="0"/>
              </a:rPr>
              <a:t>,</a:t>
            </a: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Identification des concepts fondamentaux des sciences économiques et des sciences de gestion</a:t>
            </a:r>
            <a:r>
              <a:rPr lang="fr-FR" sz="1600">
                <a:solidFill>
                  <a:schemeClr val="bg2"/>
                </a:solidFill>
                <a:latin typeface="Arial" charset="0"/>
              </a:rPr>
              <a:t>.</a:t>
            </a:r>
          </a:p>
        </p:txBody>
      </p:sp>
      <p:pic>
        <p:nvPicPr>
          <p:cNvPr id="9222" name="Picture 6" descr="C:\Documents and Settings\Mimi\Bureau\Nouveau dossier\MH900433151.JPG"/>
          <p:cNvPicPr>
            <a:picLocks noChangeAspect="1" noChangeArrowheads="1"/>
          </p:cNvPicPr>
          <p:nvPr/>
        </p:nvPicPr>
        <p:blipFill>
          <a:blip r:embed="rId4" cstate="print"/>
          <a:srcRect t="17390" b="17390"/>
          <a:stretch>
            <a:fillRect/>
          </a:stretch>
        </p:blipFill>
        <p:spPr bwMode="auto">
          <a:xfrm>
            <a:off x="7235825" y="3946525"/>
            <a:ext cx="1643063" cy="1071563"/>
          </a:xfrm>
          <a:prstGeom prst="rect">
            <a:avLst/>
          </a:prstGeom>
          <a:noFill/>
          <a:ln w="9525">
            <a:noFill/>
            <a:miter lim="800000"/>
            <a:headEnd/>
            <a:tailEnd/>
          </a:ln>
        </p:spPr>
      </p:pic>
      <p:sp>
        <p:nvSpPr>
          <p:cNvPr id="11277" name="Text Box 6"/>
          <p:cNvSpPr txBox="1">
            <a:spLocks noChangeArrowheads="1"/>
          </p:cNvSpPr>
          <p:nvPr/>
        </p:nvSpPr>
        <p:spPr bwMode="auto">
          <a:xfrm>
            <a:off x="395288" y="1341438"/>
            <a:ext cx="8137525" cy="579437"/>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1 : P.F.E.G.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bg/>
                                          </p:spTgt>
                                        </p:tgtEl>
                                        <p:attrNameLst>
                                          <p:attrName>style.visibility</p:attrName>
                                        </p:attrNameLst>
                                      </p:cBhvr>
                                      <p:to>
                                        <p:strVal val="visible"/>
                                      </p:to>
                                    </p:set>
                                    <p:animEffect transition="in" filter="fade">
                                      <p:cBhvr>
                                        <p:cTn id="10" dur="2000"/>
                                        <p:tgtEl>
                                          <p:spTgt spid="9218">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2000"/>
                                        <p:tgtEl>
                                          <p:spTgt spid="921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8">
                                            <p:txEl>
                                              <p:pRg st="2" end="2"/>
                                            </p:txEl>
                                          </p:spTgt>
                                        </p:tgtEl>
                                        <p:attrNameLst>
                                          <p:attrName>style.visibility</p:attrName>
                                        </p:attrNameLst>
                                      </p:cBhvr>
                                      <p:to>
                                        <p:strVal val="visible"/>
                                      </p:to>
                                    </p:set>
                                    <p:animEffect transition="in" filter="fade">
                                      <p:cBhvr>
                                        <p:cTn id="16" dur="2000"/>
                                        <p:tgtEl>
                                          <p:spTgt spid="92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8">
                                            <p:txEl>
                                              <p:pRg st="4" end="4"/>
                                            </p:txEl>
                                          </p:spTgt>
                                        </p:tgtEl>
                                        <p:attrNameLst>
                                          <p:attrName>style.visibility</p:attrName>
                                        </p:attrNameLst>
                                      </p:cBhvr>
                                      <p:to>
                                        <p:strVal val="visible"/>
                                      </p:to>
                                    </p:set>
                                    <p:animEffect transition="in" filter="fade">
                                      <p:cBhvr>
                                        <p:cTn id="21" dur="2000"/>
                                        <p:tgtEl>
                                          <p:spTgt spid="921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fade">
                                      <p:cBhvr>
                                        <p:cTn id="24" dur="2000"/>
                                        <p:tgtEl>
                                          <p:spTgt spid="9222"/>
                                        </p:tgtEl>
                                      </p:cBhvr>
                                    </p:animEffect>
                                  </p:childTnLst>
                                </p:cTn>
                              </p:par>
                              <p:par>
                                <p:cTn id="25" presetID="10" presetClass="entr" presetSubtype="0" fill="hold" nodeType="with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animEffect transition="in" filter="fade">
                                      <p:cBhvr>
                                        <p:cTn id="27" dur="2000"/>
                                        <p:tgtEl>
                                          <p:spTgt spid="921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218">
                                            <p:txEl>
                                              <p:pRg st="6" end="6"/>
                                            </p:txEl>
                                          </p:spTgt>
                                        </p:tgtEl>
                                        <p:attrNameLst>
                                          <p:attrName>style.visibility</p:attrName>
                                        </p:attrNameLst>
                                      </p:cBhvr>
                                      <p:to>
                                        <p:strVal val="visible"/>
                                      </p:to>
                                    </p:set>
                                    <p:animEffect transition="in" filter="fade">
                                      <p:cBhvr>
                                        <p:cTn id="30" dur="2000"/>
                                        <p:tgtEl>
                                          <p:spTgt spid="9218">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218">
                                            <p:txEl>
                                              <p:pRg st="7" end="7"/>
                                            </p:txEl>
                                          </p:spTgt>
                                        </p:tgtEl>
                                        <p:attrNameLst>
                                          <p:attrName>style.visibility</p:attrName>
                                        </p:attrNameLst>
                                      </p:cBhvr>
                                      <p:to>
                                        <p:strVal val="visible"/>
                                      </p:to>
                                    </p:set>
                                    <p:animEffect transition="in" filter="fade">
                                      <p:cBhvr>
                                        <p:cTn id="33" dur="2000"/>
                                        <p:tgtEl>
                                          <p:spTgt spid="9218">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218">
                                            <p:txEl>
                                              <p:pRg st="8" end="8"/>
                                            </p:txEl>
                                          </p:spTgt>
                                        </p:tgtEl>
                                        <p:attrNameLst>
                                          <p:attrName>style.visibility</p:attrName>
                                        </p:attrNameLst>
                                      </p:cBhvr>
                                      <p:to>
                                        <p:strVal val="visible"/>
                                      </p:to>
                                    </p:set>
                                    <p:animEffect transition="in" filter="fade">
                                      <p:cBhvr>
                                        <p:cTn id="36" dur="2000"/>
                                        <p:tgtEl>
                                          <p:spTgt spid="9218">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218">
                                            <p:txEl>
                                              <p:pRg st="9" end="9"/>
                                            </p:txEl>
                                          </p:spTgt>
                                        </p:tgtEl>
                                        <p:attrNameLst>
                                          <p:attrName>style.visibility</p:attrName>
                                        </p:attrNameLst>
                                      </p:cBhvr>
                                      <p:to>
                                        <p:strVal val="visible"/>
                                      </p:to>
                                    </p:set>
                                    <p:animEffect transition="in" filter="fade">
                                      <p:cBhvr>
                                        <p:cTn id="39" dur="2000"/>
                                        <p:tgtEl>
                                          <p:spTgt spid="9218">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218">
                                            <p:txEl>
                                              <p:pRg st="11" end="11"/>
                                            </p:txEl>
                                          </p:spTgt>
                                        </p:tgtEl>
                                        <p:attrNameLst>
                                          <p:attrName>style.visibility</p:attrName>
                                        </p:attrNameLst>
                                      </p:cBhvr>
                                      <p:to>
                                        <p:strVal val="visible"/>
                                      </p:to>
                                    </p:set>
                                    <p:animEffect transition="in" filter="fade">
                                      <p:cBhvr>
                                        <p:cTn id="44" dur="2000"/>
                                        <p:tgtEl>
                                          <p:spTgt spid="9218">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218">
                                            <p:txEl>
                                              <p:pRg st="12" end="12"/>
                                            </p:txEl>
                                          </p:spTgt>
                                        </p:tgtEl>
                                        <p:attrNameLst>
                                          <p:attrName>style.visibility</p:attrName>
                                        </p:attrNameLst>
                                      </p:cBhvr>
                                      <p:to>
                                        <p:strVal val="visible"/>
                                      </p:to>
                                    </p:set>
                                    <p:animEffect transition="in" filter="fade">
                                      <p:cBhvr>
                                        <p:cTn id="47" dur="2000"/>
                                        <p:tgtEl>
                                          <p:spTgt spid="9218">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218">
                                            <p:txEl>
                                              <p:pRg st="13" end="13"/>
                                            </p:txEl>
                                          </p:spTgt>
                                        </p:tgtEl>
                                        <p:attrNameLst>
                                          <p:attrName>style.visibility</p:attrName>
                                        </p:attrNameLst>
                                      </p:cBhvr>
                                      <p:to>
                                        <p:strVal val="visible"/>
                                      </p:to>
                                    </p:set>
                                    <p:animEffect transition="in" filter="fade">
                                      <p:cBhvr>
                                        <p:cTn id="50" dur="2000"/>
                                        <p:tgtEl>
                                          <p:spTgt spid="9218">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218">
                                            <p:txEl>
                                              <p:pRg st="14" end="14"/>
                                            </p:txEl>
                                          </p:spTgt>
                                        </p:tgtEl>
                                        <p:attrNameLst>
                                          <p:attrName>style.visibility</p:attrName>
                                        </p:attrNameLst>
                                      </p:cBhvr>
                                      <p:to>
                                        <p:strVal val="visible"/>
                                      </p:to>
                                    </p:set>
                                    <p:animEffect transition="in" filter="fade">
                                      <p:cBhvr>
                                        <p:cTn id="53" dur="2000"/>
                                        <p:tgtEl>
                                          <p:spTgt spid="921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2293"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1266" name="Text Box 3"/>
          <p:cNvSpPr txBox="1">
            <a:spLocks noChangeArrowheads="1"/>
          </p:cNvSpPr>
          <p:nvPr/>
        </p:nvSpPr>
        <p:spPr bwMode="auto">
          <a:xfrm>
            <a:off x="468313" y="2205038"/>
            <a:ext cx="8207375" cy="3787775"/>
          </a:xfrm>
          <a:prstGeom prst="rect">
            <a:avLst/>
          </a:prstGeom>
          <a:solidFill>
            <a:srgbClr val="FFFF66">
              <a:alpha val="59999"/>
            </a:srgbClr>
          </a:solidFill>
          <a:ln w="28575">
            <a:solidFill>
              <a:srgbClr val="FF9900"/>
            </a:solidFill>
            <a:miter lim="800000"/>
            <a:headEnd/>
            <a:tailEnd/>
          </a:ln>
        </p:spPr>
        <p:txBody>
          <a:bodyPr>
            <a:spAutoFit/>
          </a:bodyPr>
          <a:lstStyle/>
          <a:p>
            <a:r>
              <a:rPr lang="fr-FR" sz="1600" b="1">
                <a:solidFill>
                  <a:schemeClr val="bg2"/>
                </a:solidFill>
                <a:latin typeface="Arial" charset="0"/>
              </a:rPr>
              <a:t>Cet enseignement propose </a:t>
            </a:r>
            <a:r>
              <a:rPr lang="fr-FR" sz="1600">
                <a:solidFill>
                  <a:schemeClr val="bg2"/>
                </a:solidFill>
                <a:latin typeface="Arial" charset="0"/>
              </a:rPr>
              <a:t>un programme spécifique, structuré autour des Lettres et de l’histoire-géographie, permettant une collaboration étroite entre les disciplines du champ littéraire.</a:t>
            </a:r>
          </a:p>
          <a:p>
            <a:pPr>
              <a:buFont typeface="Wingdings 2" pitchFamily="18" charset="2"/>
              <a:buNone/>
            </a:pPr>
            <a:endParaRPr lang="fr-FR" sz="800">
              <a:solidFill>
                <a:schemeClr val="bg2"/>
              </a:solidFill>
              <a:latin typeface="Arial" charset="0"/>
            </a:endParaRPr>
          </a:p>
          <a:p>
            <a:r>
              <a:rPr lang="fr-FR" sz="1600" b="1">
                <a:solidFill>
                  <a:schemeClr val="bg2"/>
                </a:solidFill>
                <a:latin typeface="Arial" charset="0"/>
              </a:rPr>
              <a:t>Il prend la forme </a:t>
            </a:r>
            <a:r>
              <a:rPr lang="fr-FR" sz="1600">
                <a:solidFill>
                  <a:schemeClr val="bg2"/>
                </a:solidFill>
                <a:latin typeface="Arial" charset="0"/>
              </a:rPr>
              <a:t>de l’exploration de 6 domaines : </a:t>
            </a:r>
          </a:p>
          <a:p>
            <a:pPr>
              <a:buFont typeface="Wingdings" pitchFamily="2" charset="2"/>
              <a:buChar char="ü"/>
            </a:pPr>
            <a:r>
              <a:rPr lang="fr-FR" sz="1600">
                <a:solidFill>
                  <a:schemeClr val="bg2"/>
                </a:solidFill>
                <a:latin typeface="Arial" charset="0"/>
              </a:rPr>
              <a:t> Écrire pour changer le monde : l’écrivain et les grands débats de société,</a:t>
            </a:r>
          </a:p>
          <a:p>
            <a:pPr>
              <a:buFont typeface="Wingdings" pitchFamily="2" charset="2"/>
              <a:buChar char="ü"/>
            </a:pPr>
            <a:r>
              <a:rPr lang="fr-FR" sz="1600">
                <a:solidFill>
                  <a:schemeClr val="bg2"/>
                </a:solidFill>
                <a:latin typeface="Arial" charset="0"/>
              </a:rPr>
              <a:t> Des tablettes d’argile à l’écran numérique : l’aventure du livre et de l’écrit,</a:t>
            </a:r>
          </a:p>
          <a:p>
            <a:pPr>
              <a:buFont typeface="Wingdings" pitchFamily="2" charset="2"/>
              <a:buChar char="ü"/>
            </a:pPr>
            <a:r>
              <a:rPr lang="fr-FR" sz="1600">
                <a:solidFill>
                  <a:schemeClr val="bg2"/>
                </a:solidFill>
                <a:latin typeface="Arial" charset="0"/>
              </a:rPr>
              <a:t> Images et langages : donner à voir, se faire entendre,</a:t>
            </a:r>
          </a:p>
          <a:p>
            <a:pPr>
              <a:buFont typeface="Wingdings" pitchFamily="2" charset="2"/>
              <a:buChar char="ü"/>
            </a:pPr>
            <a:r>
              <a:rPr lang="fr-FR" sz="1600">
                <a:solidFill>
                  <a:schemeClr val="bg2"/>
                </a:solidFill>
                <a:latin typeface="Arial" charset="0"/>
              </a:rPr>
              <a:t> Médias, information et communication : enjeux et perspectives,</a:t>
            </a:r>
          </a:p>
          <a:p>
            <a:pPr>
              <a:buFont typeface="Wingdings" pitchFamily="2" charset="2"/>
              <a:buChar char="ü"/>
            </a:pPr>
            <a:r>
              <a:rPr lang="fr-FR" sz="1600">
                <a:solidFill>
                  <a:schemeClr val="bg2"/>
                </a:solidFill>
                <a:latin typeface="Arial" charset="0"/>
              </a:rPr>
              <a:t> Paroles publiques : de l’agora aux forums sur la toile,</a:t>
            </a:r>
          </a:p>
          <a:p>
            <a:pPr>
              <a:buFont typeface="Wingdings" pitchFamily="2" charset="2"/>
              <a:buChar char="ü"/>
            </a:pPr>
            <a:r>
              <a:rPr lang="fr-FR" sz="1600" b="1">
                <a:solidFill>
                  <a:schemeClr val="bg2"/>
                </a:solidFill>
                <a:latin typeface="Arial" charset="0"/>
              </a:rPr>
              <a:t> </a:t>
            </a:r>
            <a:r>
              <a:rPr lang="fr-FR" sz="1600">
                <a:solidFill>
                  <a:schemeClr val="bg2"/>
                </a:solidFill>
                <a:latin typeface="Arial" charset="0"/>
              </a:rPr>
              <a:t>Regards sur l’autre et sur l’ailleurs.</a:t>
            </a:r>
          </a:p>
          <a:p>
            <a:pPr>
              <a:buFont typeface="Wingdings" pitchFamily="2" charset="2"/>
              <a:buNone/>
            </a:pPr>
            <a:endParaRPr lang="fr-FR" sz="800">
              <a:solidFill>
                <a:schemeClr val="bg2"/>
              </a:solidFill>
              <a:latin typeface="Arial" charset="0"/>
            </a:endParaRPr>
          </a:p>
          <a:p>
            <a:pPr>
              <a:buFont typeface="Wingdings" pitchFamily="2" charset="2"/>
              <a:buNone/>
            </a:pPr>
            <a:r>
              <a:rPr lang="fr-FR" sz="1600" b="1">
                <a:solidFill>
                  <a:schemeClr val="bg2"/>
                </a:solidFill>
                <a:latin typeface="Arial" charset="0"/>
              </a:rPr>
              <a:t>L’étude de chaque domaine prend en compte :</a:t>
            </a:r>
            <a:endParaRPr lang="fr-FR" sz="1600">
              <a:solidFill>
                <a:schemeClr val="bg2"/>
              </a:solidFill>
              <a:latin typeface="Arial" charset="0"/>
            </a:endParaRP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Un champ d’étude et de recherche</a:t>
            </a:r>
            <a:r>
              <a:rPr lang="fr-FR" sz="1600">
                <a:solidFill>
                  <a:schemeClr val="bg2"/>
                </a:solidFill>
                <a:latin typeface="Arial" charset="0"/>
              </a:rPr>
              <a:t>, structuré autour de grandes problématiques,</a:t>
            </a: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Des compétences</a:t>
            </a:r>
            <a:r>
              <a:rPr lang="fr-FR" sz="1600">
                <a:solidFill>
                  <a:schemeClr val="bg2"/>
                </a:solidFill>
                <a:latin typeface="Arial" charset="0"/>
              </a:rPr>
              <a:t> à travailler avec les élèves et des pistes de travail,</a:t>
            </a:r>
          </a:p>
          <a:p>
            <a:pPr>
              <a:buFont typeface="Wingdings" pitchFamily="2" charset="2"/>
              <a:buChar char="ü"/>
            </a:pPr>
            <a:r>
              <a:rPr lang="fr-FR" sz="1600">
                <a:solidFill>
                  <a:schemeClr val="bg2"/>
                </a:solidFill>
                <a:latin typeface="Arial" charset="0"/>
              </a:rPr>
              <a:t> </a:t>
            </a:r>
            <a:r>
              <a:rPr lang="fr-FR" sz="1600" u="sng">
                <a:solidFill>
                  <a:schemeClr val="bg2"/>
                </a:solidFill>
                <a:latin typeface="Arial" charset="0"/>
              </a:rPr>
              <a:t>Des situations de travail et de production</a:t>
            </a:r>
            <a:r>
              <a:rPr lang="fr-FR" sz="1600">
                <a:solidFill>
                  <a:schemeClr val="bg2"/>
                </a:solidFill>
                <a:latin typeface="Arial" charset="0"/>
              </a:rPr>
              <a:t>.</a:t>
            </a:r>
          </a:p>
        </p:txBody>
      </p:sp>
      <p:pic>
        <p:nvPicPr>
          <p:cNvPr id="11270" name="Picture 6" descr="C:\Documents and Settings\Mimi\Bureau\Nouveau dossier\MR900411677.JPG"/>
          <p:cNvPicPr>
            <a:picLocks noChangeAspect="1" noChangeArrowheads="1"/>
          </p:cNvPicPr>
          <p:nvPr/>
        </p:nvPicPr>
        <p:blipFill>
          <a:blip r:embed="rId4" cstate="print"/>
          <a:srcRect t="10938" b="10938"/>
          <a:stretch>
            <a:fillRect/>
          </a:stretch>
        </p:blipFill>
        <p:spPr bwMode="auto">
          <a:xfrm>
            <a:off x="250825" y="6092825"/>
            <a:ext cx="671513" cy="523875"/>
          </a:xfrm>
          <a:prstGeom prst="rect">
            <a:avLst/>
          </a:prstGeom>
          <a:noFill/>
          <a:ln w="9525">
            <a:noFill/>
            <a:miter lim="800000"/>
            <a:headEnd/>
            <a:tailEnd/>
          </a:ln>
        </p:spPr>
      </p:pic>
      <p:pic>
        <p:nvPicPr>
          <p:cNvPr id="11271" name="Picture 7" descr="C:\Documents and Settings\Mimi\Bureau\Nouveau dossier\MH900409335.JPG"/>
          <p:cNvPicPr>
            <a:picLocks noChangeAspect="1" noChangeArrowheads="1"/>
          </p:cNvPicPr>
          <p:nvPr/>
        </p:nvPicPr>
        <p:blipFill>
          <a:blip r:embed="rId5" cstate="print"/>
          <a:srcRect t="17693" b="17693"/>
          <a:stretch>
            <a:fillRect/>
          </a:stretch>
        </p:blipFill>
        <p:spPr bwMode="auto">
          <a:xfrm>
            <a:off x="7451725" y="2781300"/>
            <a:ext cx="1547813" cy="1000125"/>
          </a:xfrm>
          <a:prstGeom prst="rect">
            <a:avLst/>
          </a:prstGeom>
          <a:noFill/>
          <a:ln w="9525">
            <a:noFill/>
            <a:miter lim="800000"/>
            <a:headEnd/>
            <a:tailEnd/>
          </a:ln>
        </p:spPr>
      </p:pic>
      <p:pic>
        <p:nvPicPr>
          <p:cNvPr id="11272" name="Picture 8" descr="C:\Documents and Settings\Mimi\Bureau\Nouveau dossier\MH900400979.JPG"/>
          <p:cNvPicPr>
            <a:picLocks noChangeAspect="1" noChangeArrowheads="1"/>
          </p:cNvPicPr>
          <p:nvPr/>
        </p:nvPicPr>
        <p:blipFill>
          <a:blip r:embed="rId6" cstate="print"/>
          <a:srcRect l="10770" r="10770"/>
          <a:stretch>
            <a:fillRect/>
          </a:stretch>
        </p:blipFill>
        <p:spPr bwMode="auto">
          <a:xfrm>
            <a:off x="7451725" y="4076700"/>
            <a:ext cx="785813" cy="1001713"/>
          </a:xfrm>
          <a:prstGeom prst="rect">
            <a:avLst/>
          </a:prstGeom>
          <a:noFill/>
          <a:ln w="9525">
            <a:noFill/>
            <a:miter lim="800000"/>
            <a:headEnd/>
            <a:tailEnd/>
          </a:ln>
        </p:spPr>
      </p:pic>
      <p:pic>
        <p:nvPicPr>
          <p:cNvPr id="11274" name="Picture 10" descr="C:\Documents and Settings\Mimi\Bureau\Nouveau dossier\MH900422452.JPG"/>
          <p:cNvPicPr>
            <a:picLocks noChangeAspect="1" noChangeArrowheads="1"/>
          </p:cNvPicPr>
          <p:nvPr/>
        </p:nvPicPr>
        <p:blipFill>
          <a:blip r:embed="rId7" cstate="print"/>
          <a:srcRect t="17693" b="17693"/>
          <a:stretch>
            <a:fillRect/>
          </a:stretch>
        </p:blipFill>
        <p:spPr bwMode="auto">
          <a:xfrm>
            <a:off x="5292725" y="5734050"/>
            <a:ext cx="1547813" cy="1000125"/>
          </a:xfrm>
          <a:prstGeom prst="rect">
            <a:avLst/>
          </a:prstGeom>
          <a:noFill/>
          <a:ln w="9525">
            <a:noFill/>
            <a:miter lim="800000"/>
            <a:headEnd/>
            <a:tailEnd/>
          </a:ln>
        </p:spPr>
      </p:pic>
      <p:sp>
        <p:nvSpPr>
          <p:cNvPr id="12299" name="Text Box 6"/>
          <p:cNvSpPr txBox="1">
            <a:spLocks noChangeArrowheads="1"/>
          </p:cNvSpPr>
          <p:nvPr/>
        </p:nvSpPr>
        <p:spPr bwMode="auto">
          <a:xfrm>
            <a:off x="395288" y="1484313"/>
            <a:ext cx="8137525" cy="579437"/>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2 : Littérature &amp; Société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6">
                                            <p:bg/>
                                          </p:spTgt>
                                        </p:tgtEl>
                                        <p:attrNameLst>
                                          <p:attrName>style.visibility</p:attrName>
                                        </p:attrNameLst>
                                      </p:cBhvr>
                                      <p:to>
                                        <p:strVal val="visible"/>
                                      </p:to>
                                    </p:set>
                                    <p:animEffect transition="in" filter="fade">
                                      <p:cBhvr>
                                        <p:cTn id="10" dur="2000"/>
                                        <p:tgtEl>
                                          <p:spTgt spid="11266">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fade">
                                      <p:cBhvr>
                                        <p:cTn id="13" dur="2000"/>
                                        <p:tgtEl>
                                          <p:spTgt spid="112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66">
                                            <p:txEl>
                                              <p:pRg st="2" end="2"/>
                                            </p:txEl>
                                          </p:spTgt>
                                        </p:tgtEl>
                                        <p:attrNameLst>
                                          <p:attrName>style.visibility</p:attrName>
                                        </p:attrNameLst>
                                      </p:cBhvr>
                                      <p:to>
                                        <p:strVal val="visible"/>
                                      </p:to>
                                    </p:set>
                                    <p:animEffect transition="in" filter="fade">
                                      <p:cBhvr>
                                        <p:cTn id="18" dur="2000"/>
                                        <p:tgtEl>
                                          <p:spTgt spid="1126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274"/>
                                        </p:tgtEl>
                                        <p:attrNameLst>
                                          <p:attrName>style.visibility</p:attrName>
                                        </p:attrNameLst>
                                      </p:cBhvr>
                                      <p:to>
                                        <p:strVal val="visible"/>
                                      </p:to>
                                    </p:set>
                                    <p:animEffect transition="in" filter="fade">
                                      <p:cBhvr>
                                        <p:cTn id="21" dur="2000"/>
                                        <p:tgtEl>
                                          <p:spTgt spid="11274"/>
                                        </p:tgtEl>
                                      </p:cBhvr>
                                    </p:animEffect>
                                  </p:childTnLst>
                                </p:cTn>
                              </p:par>
                              <p:par>
                                <p:cTn id="22" presetID="10" presetClass="entr" presetSubtype="0" fill="hold" nodeType="withEffect">
                                  <p:stCondLst>
                                    <p:cond delay="0"/>
                                  </p:stCondLst>
                                  <p:childTnLst>
                                    <p:set>
                                      <p:cBhvr>
                                        <p:cTn id="23" dur="1" fill="hold">
                                          <p:stCondLst>
                                            <p:cond delay="0"/>
                                          </p:stCondLst>
                                        </p:cTn>
                                        <p:tgtEl>
                                          <p:spTgt spid="11271"/>
                                        </p:tgtEl>
                                        <p:attrNameLst>
                                          <p:attrName>style.visibility</p:attrName>
                                        </p:attrNameLst>
                                      </p:cBhvr>
                                      <p:to>
                                        <p:strVal val="visible"/>
                                      </p:to>
                                    </p:set>
                                    <p:animEffect transition="in" filter="fade">
                                      <p:cBhvr>
                                        <p:cTn id="24" dur="2000"/>
                                        <p:tgtEl>
                                          <p:spTgt spid="11271"/>
                                        </p:tgtEl>
                                      </p:cBhvr>
                                    </p:animEffect>
                                  </p:childTnLst>
                                </p:cTn>
                              </p:par>
                              <p:par>
                                <p:cTn id="25" presetID="10" presetClass="entr" presetSubtype="0" fill="hold" nodeType="with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fade">
                                      <p:cBhvr>
                                        <p:cTn id="27" dur="2000"/>
                                        <p:tgtEl>
                                          <p:spTgt spid="11272"/>
                                        </p:tgtEl>
                                      </p:cBhvr>
                                    </p:animEffect>
                                  </p:childTnLst>
                                </p:cTn>
                              </p:par>
                              <p:par>
                                <p:cTn id="28" presetID="10" presetClass="entr" presetSubtype="0" fill="hold" nodeType="withEffect">
                                  <p:stCondLst>
                                    <p:cond delay="0"/>
                                  </p:stCondLst>
                                  <p:childTnLst>
                                    <p:set>
                                      <p:cBhvr>
                                        <p:cTn id="29" dur="1" fill="hold">
                                          <p:stCondLst>
                                            <p:cond delay="0"/>
                                          </p:stCondLst>
                                        </p:cTn>
                                        <p:tgtEl>
                                          <p:spTgt spid="11266">
                                            <p:txEl>
                                              <p:pRg st="3" end="3"/>
                                            </p:txEl>
                                          </p:spTgt>
                                        </p:tgtEl>
                                        <p:attrNameLst>
                                          <p:attrName>style.visibility</p:attrName>
                                        </p:attrNameLst>
                                      </p:cBhvr>
                                      <p:to>
                                        <p:strVal val="visible"/>
                                      </p:to>
                                    </p:set>
                                    <p:animEffect transition="in" filter="fade">
                                      <p:cBhvr>
                                        <p:cTn id="30" dur="2000"/>
                                        <p:tgtEl>
                                          <p:spTgt spid="11266">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266">
                                            <p:txEl>
                                              <p:pRg st="4" end="4"/>
                                            </p:txEl>
                                          </p:spTgt>
                                        </p:tgtEl>
                                        <p:attrNameLst>
                                          <p:attrName>style.visibility</p:attrName>
                                        </p:attrNameLst>
                                      </p:cBhvr>
                                      <p:to>
                                        <p:strVal val="visible"/>
                                      </p:to>
                                    </p:set>
                                    <p:animEffect transition="in" filter="fade">
                                      <p:cBhvr>
                                        <p:cTn id="33" dur="2000"/>
                                        <p:tgtEl>
                                          <p:spTgt spid="1126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266">
                                            <p:txEl>
                                              <p:pRg st="5" end="5"/>
                                            </p:txEl>
                                          </p:spTgt>
                                        </p:tgtEl>
                                        <p:attrNameLst>
                                          <p:attrName>style.visibility</p:attrName>
                                        </p:attrNameLst>
                                      </p:cBhvr>
                                      <p:to>
                                        <p:strVal val="visible"/>
                                      </p:to>
                                    </p:set>
                                    <p:animEffect transition="in" filter="fade">
                                      <p:cBhvr>
                                        <p:cTn id="36" dur="2000"/>
                                        <p:tgtEl>
                                          <p:spTgt spid="11266">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266">
                                            <p:txEl>
                                              <p:pRg st="6" end="6"/>
                                            </p:txEl>
                                          </p:spTgt>
                                        </p:tgtEl>
                                        <p:attrNameLst>
                                          <p:attrName>style.visibility</p:attrName>
                                        </p:attrNameLst>
                                      </p:cBhvr>
                                      <p:to>
                                        <p:strVal val="visible"/>
                                      </p:to>
                                    </p:set>
                                    <p:animEffect transition="in" filter="fade">
                                      <p:cBhvr>
                                        <p:cTn id="39" dur="2000"/>
                                        <p:tgtEl>
                                          <p:spTgt spid="11266">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266">
                                            <p:txEl>
                                              <p:pRg st="7" end="7"/>
                                            </p:txEl>
                                          </p:spTgt>
                                        </p:tgtEl>
                                        <p:attrNameLst>
                                          <p:attrName>style.visibility</p:attrName>
                                        </p:attrNameLst>
                                      </p:cBhvr>
                                      <p:to>
                                        <p:strVal val="visible"/>
                                      </p:to>
                                    </p:set>
                                    <p:animEffect transition="in" filter="fade">
                                      <p:cBhvr>
                                        <p:cTn id="42" dur="2000"/>
                                        <p:tgtEl>
                                          <p:spTgt spid="11266">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266">
                                            <p:txEl>
                                              <p:pRg st="8" end="8"/>
                                            </p:txEl>
                                          </p:spTgt>
                                        </p:tgtEl>
                                        <p:attrNameLst>
                                          <p:attrName>style.visibility</p:attrName>
                                        </p:attrNameLst>
                                      </p:cBhvr>
                                      <p:to>
                                        <p:strVal val="visible"/>
                                      </p:to>
                                    </p:set>
                                    <p:animEffect transition="in" filter="fade">
                                      <p:cBhvr>
                                        <p:cTn id="45" dur="2000"/>
                                        <p:tgtEl>
                                          <p:spTgt spid="11266">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266">
                                            <p:txEl>
                                              <p:pRg st="10" end="10"/>
                                            </p:txEl>
                                          </p:spTgt>
                                        </p:tgtEl>
                                        <p:attrNameLst>
                                          <p:attrName>style.visibility</p:attrName>
                                        </p:attrNameLst>
                                      </p:cBhvr>
                                      <p:to>
                                        <p:strVal val="visible"/>
                                      </p:to>
                                    </p:set>
                                    <p:animEffect transition="in" filter="fade">
                                      <p:cBhvr>
                                        <p:cTn id="50" dur="2000"/>
                                        <p:tgtEl>
                                          <p:spTgt spid="11266">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266">
                                            <p:txEl>
                                              <p:pRg st="11" end="11"/>
                                            </p:txEl>
                                          </p:spTgt>
                                        </p:tgtEl>
                                        <p:attrNameLst>
                                          <p:attrName>style.visibility</p:attrName>
                                        </p:attrNameLst>
                                      </p:cBhvr>
                                      <p:to>
                                        <p:strVal val="visible"/>
                                      </p:to>
                                    </p:set>
                                    <p:animEffect transition="in" filter="fade">
                                      <p:cBhvr>
                                        <p:cTn id="53" dur="2000"/>
                                        <p:tgtEl>
                                          <p:spTgt spid="11266">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266">
                                            <p:txEl>
                                              <p:pRg st="12" end="12"/>
                                            </p:txEl>
                                          </p:spTgt>
                                        </p:tgtEl>
                                        <p:attrNameLst>
                                          <p:attrName>style.visibility</p:attrName>
                                        </p:attrNameLst>
                                      </p:cBhvr>
                                      <p:to>
                                        <p:strVal val="visible"/>
                                      </p:to>
                                    </p:set>
                                    <p:animEffect transition="in" filter="fade">
                                      <p:cBhvr>
                                        <p:cTn id="56" dur="2000"/>
                                        <p:tgtEl>
                                          <p:spTgt spid="11266">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266">
                                            <p:txEl>
                                              <p:pRg st="13" end="13"/>
                                            </p:txEl>
                                          </p:spTgt>
                                        </p:tgtEl>
                                        <p:attrNameLst>
                                          <p:attrName>style.visibility</p:attrName>
                                        </p:attrNameLst>
                                      </p:cBhvr>
                                      <p:to>
                                        <p:strVal val="visible"/>
                                      </p:to>
                                    </p:set>
                                    <p:animEffect transition="in" filter="fade">
                                      <p:cBhvr>
                                        <p:cTn id="59" dur="2000"/>
                                        <p:tgtEl>
                                          <p:spTgt spid="112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3317"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4338" name="Text Box 3"/>
          <p:cNvSpPr txBox="1">
            <a:spLocks noChangeArrowheads="1"/>
          </p:cNvSpPr>
          <p:nvPr/>
        </p:nvSpPr>
        <p:spPr bwMode="auto">
          <a:xfrm>
            <a:off x="539750" y="2205038"/>
            <a:ext cx="8064500" cy="4276725"/>
          </a:xfrm>
          <a:prstGeom prst="rect">
            <a:avLst/>
          </a:prstGeom>
          <a:solidFill>
            <a:srgbClr val="CC99FF">
              <a:alpha val="69803"/>
            </a:srgbClr>
          </a:solidFill>
          <a:ln w="28575">
            <a:solidFill>
              <a:srgbClr val="7030A0"/>
            </a:solidFill>
            <a:miter lim="800000"/>
            <a:headEnd/>
            <a:tailEnd/>
          </a:ln>
        </p:spPr>
        <p:txBody>
          <a:bodyPr>
            <a:spAutoFit/>
          </a:bodyPr>
          <a:lstStyle/>
          <a:p>
            <a:endParaRPr lang="fr-FR" sz="1600" b="1">
              <a:solidFill>
                <a:schemeClr val="bg2"/>
              </a:solidFill>
              <a:latin typeface="Arial" charset="0"/>
            </a:endParaRPr>
          </a:p>
          <a:p>
            <a:r>
              <a:rPr lang="fr-FR" sz="1600" b="1">
                <a:solidFill>
                  <a:schemeClr val="bg2"/>
                </a:solidFill>
                <a:latin typeface="Arial" charset="0"/>
              </a:rPr>
              <a:t>Cet enseignement permettra de découvrir</a:t>
            </a:r>
            <a:r>
              <a:rPr lang="fr-FR" sz="1600">
                <a:solidFill>
                  <a:schemeClr val="bg2"/>
                </a:solidFill>
                <a:latin typeface="Arial" charset="0"/>
              </a:rPr>
              <a:t>  différents domaines des mathématiques, des sciences physiques et chimiques, des sciences de la vie et de la terre. Il montrera l’apport et la synergie de ces disciplines pour répondre aux problématiques soulevées par une société moderne.</a:t>
            </a:r>
          </a:p>
          <a:p>
            <a:pPr>
              <a:buFont typeface="Wingdings 2" pitchFamily="18" charset="2"/>
              <a:buNone/>
            </a:pPr>
            <a:endParaRPr lang="fr-FR" sz="800">
              <a:solidFill>
                <a:schemeClr val="bg2"/>
              </a:solidFill>
              <a:latin typeface="Arial" charset="0"/>
            </a:endParaRPr>
          </a:p>
          <a:p>
            <a:r>
              <a:rPr lang="fr-FR" sz="1600" b="1">
                <a:solidFill>
                  <a:schemeClr val="bg2"/>
                </a:solidFill>
                <a:latin typeface="Arial" charset="0"/>
              </a:rPr>
              <a:t>Il vise à initier l’élève à la démarche scientifique</a:t>
            </a:r>
            <a:r>
              <a:rPr lang="fr-FR" sz="1600">
                <a:solidFill>
                  <a:schemeClr val="bg2"/>
                </a:solidFill>
                <a:latin typeface="Arial" charset="0"/>
              </a:rPr>
              <a:t> dans le cadre d’un projet, pour lequel  on lui demandera un travail personnel ou d’équipe qui devra intégrer une production (expérience, exploitation de données, modélisation, etc.)</a:t>
            </a:r>
          </a:p>
          <a:p>
            <a:pPr>
              <a:buFont typeface="Wingdings" pitchFamily="2" charset="2"/>
              <a:buNone/>
            </a:pPr>
            <a:endParaRPr lang="fr-FR" sz="800" b="1">
              <a:solidFill>
                <a:schemeClr val="bg2"/>
              </a:solidFill>
              <a:latin typeface="Arial" charset="0"/>
            </a:endParaRPr>
          </a:p>
          <a:p>
            <a:pPr>
              <a:buFont typeface="Wingdings" pitchFamily="2" charset="2"/>
              <a:buNone/>
            </a:pPr>
            <a:r>
              <a:rPr lang="fr-FR" sz="1600" b="1">
                <a:solidFill>
                  <a:schemeClr val="bg2"/>
                </a:solidFill>
                <a:latin typeface="Arial" charset="0"/>
              </a:rPr>
              <a:t>Il permet une démarche de projet </a:t>
            </a:r>
            <a:r>
              <a:rPr lang="fr-FR" sz="1600">
                <a:solidFill>
                  <a:schemeClr val="bg2"/>
                </a:solidFill>
                <a:latin typeface="Arial" charset="0"/>
              </a:rPr>
              <a:t> en s’appuyant sur  6 thèmes :</a:t>
            </a:r>
            <a:endParaRPr lang="fr-FR" sz="1600" b="1">
              <a:solidFill>
                <a:schemeClr val="bg2"/>
              </a:solidFill>
              <a:latin typeface="Arial" charset="0"/>
            </a:endParaRPr>
          </a:p>
          <a:p>
            <a:pPr>
              <a:buFont typeface="Wingdings" pitchFamily="2" charset="2"/>
              <a:buChar char="ü"/>
            </a:pPr>
            <a:r>
              <a:rPr lang="fr-FR" sz="1600">
                <a:solidFill>
                  <a:schemeClr val="bg2"/>
                </a:solidFill>
                <a:latin typeface="Arial" charset="0"/>
              </a:rPr>
              <a:t> Science et aliments,</a:t>
            </a:r>
          </a:p>
          <a:p>
            <a:pPr>
              <a:buFont typeface="Wingdings" pitchFamily="2" charset="2"/>
              <a:buChar char="ü"/>
            </a:pPr>
            <a:r>
              <a:rPr lang="fr-FR" sz="1600">
                <a:solidFill>
                  <a:schemeClr val="bg2"/>
                </a:solidFill>
                <a:latin typeface="Arial" charset="0"/>
              </a:rPr>
              <a:t> Science et cosmétologie,</a:t>
            </a:r>
          </a:p>
          <a:p>
            <a:pPr>
              <a:buFont typeface="Wingdings" pitchFamily="2" charset="2"/>
              <a:buChar char="ü"/>
            </a:pPr>
            <a:r>
              <a:rPr lang="fr-FR" sz="1600">
                <a:solidFill>
                  <a:schemeClr val="bg2"/>
                </a:solidFill>
                <a:latin typeface="Arial" charset="0"/>
              </a:rPr>
              <a:t> Science et investigation policière,</a:t>
            </a:r>
          </a:p>
          <a:p>
            <a:pPr>
              <a:buFont typeface="Wingdings" pitchFamily="2" charset="2"/>
              <a:buChar char="ü"/>
            </a:pPr>
            <a:r>
              <a:rPr lang="fr-FR" sz="1600">
                <a:solidFill>
                  <a:schemeClr val="bg2"/>
                </a:solidFill>
                <a:latin typeface="Arial" charset="0"/>
              </a:rPr>
              <a:t> Science et œuvres d’art,</a:t>
            </a:r>
          </a:p>
          <a:p>
            <a:pPr>
              <a:buFont typeface="Wingdings" pitchFamily="2" charset="2"/>
              <a:buChar char="ü"/>
            </a:pPr>
            <a:r>
              <a:rPr lang="fr-FR" sz="1600">
                <a:solidFill>
                  <a:schemeClr val="bg2"/>
                </a:solidFill>
                <a:latin typeface="Arial" charset="0"/>
              </a:rPr>
              <a:t> Science et prévention des risques d’origine humaine,</a:t>
            </a:r>
          </a:p>
          <a:p>
            <a:pPr>
              <a:buFont typeface="Wingdings" pitchFamily="2" charset="2"/>
              <a:buChar char="ü"/>
            </a:pPr>
            <a:r>
              <a:rPr lang="fr-FR" sz="1600">
                <a:solidFill>
                  <a:schemeClr val="bg2"/>
                </a:solidFill>
                <a:latin typeface="Arial" charset="0"/>
              </a:rPr>
              <a:t> Science et vision du monde.</a:t>
            </a:r>
          </a:p>
          <a:p>
            <a:pPr>
              <a:buFont typeface="Wingdings" pitchFamily="2" charset="2"/>
              <a:buChar char="ü"/>
            </a:pPr>
            <a:endParaRPr lang="fr-FR" sz="1600" b="1">
              <a:solidFill>
                <a:schemeClr val="bg2"/>
              </a:solidFill>
              <a:latin typeface="Arial" charset="0"/>
            </a:endParaRPr>
          </a:p>
        </p:txBody>
      </p:sp>
      <p:pic>
        <p:nvPicPr>
          <p:cNvPr id="12301" name="Picture 13" descr="Afficher les détails"/>
          <p:cNvPicPr>
            <a:picLocks noChangeAspect="1" noChangeArrowheads="1"/>
          </p:cNvPicPr>
          <p:nvPr/>
        </p:nvPicPr>
        <p:blipFill>
          <a:blip r:embed="rId4" cstate="print"/>
          <a:srcRect t="14063" b="15623"/>
          <a:stretch>
            <a:fillRect/>
          </a:stretch>
        </p:blipFill>
        <p:spPr bwMode="auto">
          <a:xfrm>
            <a:off x="6948488" y="4292600"/>
            <a:ext cx="1500187" cy="1054100"/>
          </a:xfrm>
          <a:prstGeom prst="rect">
            <a:avLst/>
          </a:prstGeom>
          <a:noFill/>
          <a:ln w="9525">
            <a:noFill/>
            <a:miter lim="800000"/>
            <a:headEnd/>
            <a:tailEnd/>
          </a:ln>
        </p:spPr>
      </p:pic>
      <p:pic>
        <p:nvPicPr>
          <p:cNvPr id="12304" name="Picture 16" descr="C:\Documents and Settings\Mimi\Bureau\Nouveau dossier\MR900434211.JPG"/>
          <p:cNvPicPr>
            <a:picLocks noChangeAspect="1" noChangeArrowheads="1"/>
          </p:cNvPicPr>
          <p:nvPr/>
        </p:nvPicPr>
        <p:blipFill>
          <a:blip r:embed="rId5" cstate="print"/>
          <a:srcRect l="7813" r="14063"/>
          <a:stretch>
            <a:fillRect/>
          </a:stretch>
        </p:blipFill>
        <p:spPr bwMode="auto">
          <a:xfrm>
            <a:off x="7524750" y="5589588"/>
            <a:ext cx="836613" cy="1071562"/>
          </a:xfrm>
          <a:prstGeom prst="rect">
            <a:avLst/>
          </a:prstGeom>
          <a:noFill/>
          <a:ln w="9525">
            <a:noFill/>
            <a:miter lim="800000"/>
            <a:headEnd/>
            <a:tailEnd/>
          </a:ln>
        </p:spPr>
      </p:pic>
      <p:sp>
        <p:nvSpPr>
          <p:cNvPr id="13323" name="Text Box 6"/>
          <p:cNvSpPr txBox="1">
            <a:spLocks noChangeArrowheads="1"/>
          </p:cNvSpPr>
          <p:nvPr/>
        </p:nvSpPr>
        <p:spPr bwMode="auto">
          <a:xfrm>
            <a:off x="395288" y="1484313"/>
            <a:ext cx="8137525" cy="579437"/>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2 : M.P.S.</a:t>
            </a:r>
          </a:p>
        </p:txBody>
      </p:sp>
      <p:pic>
        <p:nvPicPr>
          <p:cNvPr id="14342" name="Picture 6" descr="C:\Documents and Settings\Mimi\Bureau\Nouveau dossier\MR900426563.JPG"/>
          <p:cNvPicPr>
            <a:picLocks noChangeAspect="1" noChangeArrowheads="1"/>
          </p:cNvPicPr>
          <p:nvPr/>
        </p:nvPicPr>
        <p:blipFill>
          <a:blip r:embed="rId6" cstate="print"/>
          <a:srcRect/>
          <a:stretch>
            <a:fillRect/>
          </a:stretch>
        </p:blipFill>
        <p:spPr bwMode="auto">
          <a:xfrm>
            <a:off x="6011863" y="5157788"/>
            <a:ext cx="700087" cy="77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fade">
                                      <p:cBhvr>
                                        <p:cTn id="7" dur="2000"/>
                                        <p:tgtEl>
                                          <p:spTgt spid="1433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8">
                                            <p:bg/>
                                          </p:spTgt>
                                        </p:tgtEl>
                                        <p:attrNameLst>
                                          <p:attrName>style.visibility</p:attrName>
                                        </p:attrNameLst>
                                      </p:cBhvr>
                                      <p:to>
                                        <p:strVal val="visible"/>
                                      </p:to>
                                    </p:set>
                                    <p:animEffect transition="in" filter="fade">
                                      <p:cBhvr>
                                        <p:cTn id="10" dur="2000"/>
                                        <p:tgtEl>
                                          <p:spTgt spid="14338">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38">
                                            <p:txEl>
                                              <p:pRg st="3" end="3"/>
                                            </p:txEl>
                                          </p:spTgt>
                                        </p:tgtEl>
                                        <p:attrNameLst>
                                          <p:attrName>style.visibility</p:attrName>
                                        </p:attrNameLst>
                                      </p:cBhvr>
                                      <p:to>
                                        <p:strVal val="visible"/>
                                      </p:to>
                                    </p:set>
                                    <p:animEffect transition="in" filter="fade">
                                      <p:cBhvr>
                                        <p:cTn id="15" dur="2000"/>
                                        <p:tgtEl>
                                          <p:spTgt spid="1433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338">
                                            <p:txEl>
                                              <p:pRg st="5" end="5"/>
                                            </p:txEl>
                                          </p:spTgt>
                                        </p:tgtEl>
                                        <p:attrNameLst>
                                          <p:attrName>style.visibility</p:attrName>
                                        </p:attrNameLst>
                                      </p:cBhvr>
                                      <p:to>
                                        <p:strVal val="visible"/>
                                      </p:to>
                                    </p:set>
                                    <p:animEffect transition="in" filter="fade">
                                      <p:cBhvr>
                                        <p:cTn id="20" dur="2000"/>
                                        <p:tgtEl>
                                          <p:spTgt spid="14338">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338">
                                            <p:txEl>
                                              <p:pRg st="6" end="6"/>
                                            </p:txEl>
                                          </p:spTgt>
                                        </p:tgtEl>
                                        <p:attrNameLst>
                                          <p:attrName>style.visibility</p:attrName>
                                        </p:attrNameLst>
                                      </p:cBhvr>
                                      <p:to>
                                        <p:strVal val="visible"/>
                                      </p:to>
                                    </p:set>
                                    <p:animEffect transition="in" filter="fade">
                                      <p:cBhvr>
                                        <p:cTn id="23" dur="2000"/>
                                        <p:tgtEl>
                                          <p:spTgt spid="1433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338">
                                            <p:txEl>
                                              <p:pRg st="7" end="7"/>
                                            </p:txEl>
                                          </p:spTgt>
                                        </p:tgtEl>
                                        <p:attrNameLst>
                                          <p:attrName>style.visibility</p:attrName>
                                        </p:attrNameLst>
                                      </p:cBhvr>
                                      <p:to>
                                        <p:strVal val="visible"/>
                                      </p:to>
                                    </p:set>
                                    <p:animEffect transition="in" filter="fade">
                                      <p:cBhvr>
                                        <p:cTn id="26" dur="2000"/>
                                        <p:tgtEl>
                                          <p:spTgt spid="14338">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338">
                                            <p:txEl>
                                              <p:pRg st="8" end="8"/>
                                            </p:txEl>
                                          </p:spTgt>
                                        </p:tgtEl>
                                        <p:attrNameLst>
                                          <p:attrName>style.visibility</p:attrName>
                                        </p:attrNameLst>
                                      </p:cBhvr>
                                      <p:to>
                                        <p:strVal val="visible"/>
                                      </p:to>
                                    </p:set>
                                    <p:animEffect transition="in" filter="fade">
                                      <p:cBhvr>
                                        <p:cTn id="29" dur="2000"/>
                                        <p:tgtEl>
                                          <p:spTgt spid="14338">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338">
                                            <p:txEl>
                                              <p:pRg st="9" end="9"/>
                                            </p:txEl>
                                          </p:spTgt>
                                        </p:tgtEl>
                                        <p:attrNameLst>
                                          <p:attrName>style.visibility</p:attrName>
                                        </p:attrNameLst>
                                      </p:cBhvr>
                                      <p:to>
                                        <p:strVal val="visible"/>
                                      </p:to>
                                    </p:set>
                                    <p:animEffect transition="in" filter="fade">
                                      <p:cBhvr>
                                        <p:cTn id="32" dur="2000"/>
                                        <p:tgtEl>
                                          <p:spTgt spid="14338">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338">
                                            <p:txEl>
                                              <p:pRg st="10" end="10"/>
                                            </p:txEl>
                                          </p:spTgt>
                                        </p:tgtEl>
                                        <p:attrNameLst>
                                          <p:attrName>style.visibility</p:attrName>
                                        </p:attrNameLst>
                                      </p:cBhvr>
                                      <p:to>
                                        <p:strVal val="visible"/>
                                      </p:to>
                                    </p:set>
                                    <p:animEffect transition="in" filter="fade">
                                      <p:cBhvr>
                                        <p:cTn id="35" dur="2000"/>
                                        <p:tgtEl>
                                          <p:spTgt spid="14338">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338">
                                            <p:txEl>
                                              <p:pRg st="11" end="11"/>
                                            </p:txEl>
                                          </p:spTgt>
                                        </p:tgtEl>
                                        <p:attrNameLst>
                                          <p:attrName>style.visibility</p:attrName>
                                        </p:attrNameLst>
                                      </p:cBhvr>
                                      <p:to>
                                        <p:strVal val="visible"/>
                                      </p:to>
                                    </p:set>
                                    <p:animEffect transition="in" filter="fade">
                                      <p:cBhvr>
                                        <p:cTn id="38" dur="2000"/>
                                        <p:tgtEl>
                                          <p:spTgt spid="14338">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304"/>
                                        </p:tgtEl>
                                        <p:attrNameLst>
                                          <p:attrName>style.visibility</p:attrName>
                                        </p:attrNameLst>
                                      </p:cBhvr>
                                      <p:to>
                                        <p:strVal val="visible"/>
                                      </p:to>
                                    </p:set>
                                    <p:animEffect transition="in" filter="fade">
                                      <p:cBhvr>
                                        <p:cTn id="41" dur="2000"/>
                                        <p:tgtEl>
                                          <p:spTgt spid="12304"/>
                                        </p:tgtEl>
                                      </p:cBhvr>
                                    </p:animEffect>
                                  </p:childTnLst>
                                </p:cTn>
                              </p:par>
                              <p:par>
                                <p:cTn id="42" presetID="10" presetClass="entr" presetSubtype="0" fill="hold" nodeType="withEffect">
                                  <p:stCondLst>
                                    <p:cond delay="0"/>
                                  </p:stCondLst>
                                  <p:childTnLst>
                                    <p:set>
                                      <p:cBhvr>
                                        <p:cTn id="43" dur="1" fill="hold">
                                          <p:stCondLst>
                                            <p:cond delay="0"/>
                                          </p:stCondLst>
                                        </p:cTn>
                                        <p:tgtEl>
                                          <p:spTgt spid="12301"/>
                                        </p:tgtEl>
                                        <p:attrNameLst>
                                          <p:attrName>style.visibility</p:attrName>
                                        </p:attrNameLst>
                                      </p:cBhvr>
                                      <p:to>
                                        <p:strVal val="visible"/>
                                      </p:to>
                                    </p:set>
                                    <p:animEffect transition="in" filter="fade">
                                      <p:cBhvr>
                                        <p:cTn id="44" dur="2000"/>
                                        <p:tgtEl>
                                          <p:spTgt spid="12301"/>
                                        </p:tgtEl>
                                      </p:cBhvr>
                                    </p:animEffect>
                                  </p:childTnLst>
                                </p:cTn>
                              </p:par>
                              <p:par>
                                <p:cTn id="45" presetID="10" presetClass="entr" presetSubtype="0" fill="hold"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fade">
                                      <p:cBhvr>
                                        <p:cTn id="4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allAtOnce"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Lycée 2015_1024x282"/>
          <p:cNvPicPr>
            <a:picLocks noChangeAspect="1" noChangeArrowheads="1"/>
          </p:cNvPicPr>
          <p:nvPr/>
        </p:nvPicPr>
        <p:blipFill>
          <a:blip r:embed="rId2" cstate="print"/>
          <a:srcRect/>
          <a:stretch>
            <a:fillRect/>
          </a:stretch>
        </p:blipFill>
        <p:spPr bwMode="auto">
          <a:xfrm>
            <a:off x="0" y="0"/>
            <a:ext cx="9144000" cy="1341438"/>
          </a:xfrm>
          <a:prstGeom prst="rect">
            <a:avLst/>
          </a:prstGeom>
          <a:noFill/>
        </p:spPr>
      </p:pic>
      <p:pic>
        <p:nvPicPr>
          <p:cNvPr id="14341" name="Picture 5" descr="Logo LGN"/>
          <p:cNvPicPr>
            <a:picLocks noChangeAspect="1" noChangeArrowheads="1"/>
          </p:cNvPicPr>
          <p:nvPr/>
        </p:nvPicPr>
        <p:blipFill>
          <a:blip r:embed="rId3" cstate="print"/>
          <a:srcRect/>
          <a:stretch>
            <a:fillRect/>
          </a:stretch>
        </p:blipFill>
        <p:spPr bwMode="auto">
          <a:xfrm>
            <a:off x="8316913" y="115888"/>
            <a:ext cx="647700" cy="609600"/>
          </a:xfrm>
          <a:prstGeom prst="rect">
            <a:avLst/>
          </a:prstGeom>
          <a:noFill/>
        </p:spPr>
      </p:pic>
      <p:sp>
        <p:nvSpPr>
          <p:cNvPr id="13314" name="Text Box 3"/>
          <p:cNvSpPr txBox="1">
            <a:spLocks noChangeArrowheads="1"/>
          </p:cNvSpPr>
          <p:nvPr/>
        </p:nvSpPr>
        <p:spPr bwMode="auto">
          <a:xfrm>
            <a:off x="468313" y="2060575"/>
            <a:ext cx="8207375" cy="4521200"/>
          </a:xfrm>
          <a:prstGeom prst="rect">
            <a:avLst/>
          </a:prstGeom>
          <a:solidFill>
            <a:srgbClr val="CC99FF">
              <a:alpha val="69803"/>
            </a:srgbClr>
          </a:solidFill>
          <a:ln w="28575">
            <a:solidFill>
              <a:srgbClr val="7030A0"/>
            </a:solidFill>
            <a:miter lim="800000"/>
            <a:headEnd/>
            <a:tailEnd/>
          </a:ln>
        </p:spPr>
        <p:txBody>
          <a:bodyPr>
            <a:spAutoFit/>
          </a:bodyPr>
          <a:lstStyle/>
          <a:p>
            <a:r>
              <a:rPr lang="fr-FR" sz="1600" b="1">
                <a:solidFill>
                  <a:schemeClr val="bg2"/>
                </a:solidFill>
                <a:latin typeface="Arial" charset="0"/>
              </a:rPr>
              <a:t>Cet enseignement permet aux élèves de découvrir  et de pratiquer</a:t>
            </a:r>
            <a:r>
              <a:rPr lang="fr-FR" sz="1600">
                <a:solidFill>
                  <a:schemeClr val="bg2"/>
                </a:solidFill>
                <a:latin typeface="Arial" charset="0"/>
              </a:rPr>
              <a:t> des activités scientifiques en laboratoire, dans les domaines de l’environnement et de la sécurité. Chacun de ces thèmes peut-être abordé au travers de méthodologies et d’outils propres aux différentes disciplines scientifiques concernées (physique, chimie, biochimie…).</a:t>
            </a:r>
          </a:p>
          <a:p>
            <a:pPr>
              <a:buFont typeface="Wingdings 2" pitchFamily="18" charset="2"/>
              <a:buNone/>
            </a:pPr>
            <a:endParaRPr lang="fr-FR" sz="800">
              <a:solidFill>
                <a:schemeClr val="bg2"/>
              </a:solidFill>
              <a:latin typeface="Arial" charset="0"/>
            </a:endParaRPr>
          </a:p>
          <a:p>
            <a:r>
              <a:rPr lang="fr-FR" sz="1600" b="1">
                <a:solidFill>
                  <a:schemeClr val="bg2"/>
                </a:solidFill>
                <a:latin typeface="Arial" charset="0"/>
              </a:rPr>
              <a:t>Il vise à susciter </a:t>
            </a:r>
            <a:r>
              <a:rPr lang="fr-FR" sz="1600">
                <a:solidFill>
                  <a:schemeClr val="bg2"/>
                </a:solidFill>
                <a:latin typeface="Arial" charset="0"/>
              </a:rPr>
              <a:t>chez l’élève le goût de la recherche, à développer l’esprit d’innovation et à lui faire découvrir ses capacités de résolution de problèmes en insistant sur :</a:t>
            </a:r>
          </a:p>
          <a:p>
            <a:pPr>
              <a:buFont typeface="Wingdings" pitchFamily="2" charset="2"/>
              <a:buChar char="ü"/>
            </a:pPr>
            <a:r>
              <a:rPr lang="fr-FR" sz="1600">
                <a:solidFill>
                  <a:schemeClr val="bg2"/>
                </a:solidFill>
                <a:latin typeface="Arial" charset="0"/>
              </a:rPr>
              <a:t> L’observation, </a:t>
            </a:r>
          </a:p>
          <a:p>
            <a:pPr>
              <a:buFont typeface="Wingdings" pitchFamily="2" charset="2"/>
              <a:buChar char="ü"/>
            </a:pPr>
            <a:r>
              <a:rPr lang="fr-FR" sz="1600">
                <a:solidFill>
                  <a:schemeClr val="bg2"/>
                </a:solidFill>
                <a:latin typeface="Arial" charset="0"/>
              </a:rPr>
              <a:t> Le choix et la maîtrise des instruments et des techniques de laboratoire,</a:t>
            </a:r>
          </a:p>
          <a:p>
            <a:pPr>
              <a:buFont typeface="Wingdings" pitchFamily="2" charset="2"/>
              <a:buChar char="ü"/>
            </a:pPr>
            <a:r>
              <a:rPr lang="fr-FR" sz="1600">
                <a:solidFill>
                  <a:schemeClr val="bg2"/>
                </a:solidFill>
                <a:latin typeface="Arial" charset="0"/>
              </a:rPr>
              <a:t> L’exploitation des résultats,</a:t>
            </a:r>
          </a:p>
          <a:p>
            <a:pPr>
              <a:buFont typeface="Wingdings" pitchFamily="2" charset="2"/>
              <a:buChar char="ü"/>
            </a:pPr>
            <a:r>
              <a:rPr lang="fr-FR" sz="1600">
                <a:solidFill>
                  <a:schemeClr val="bg2"/>
                </a:solidFill>
                <a:latin typeface="Arial" charset="0"/>
              </a:rPr>
              <a:t> L’action concrète et raisonnée,</a:t>
            </a:r>
          </a:p>
          <a:p>
            <a:pPr>
              <a:buFont typeface="Wingdings" pitchFamily="2" charset="2"/>
              <a:buChar char="ü"/>
            </a:pPr>
            <a:r>
              <a:rPr lang="fr-FR" sz="1600">
                <a:solidFill>
                  <a:schemeClr val="bg2"/>
                </a:solidFill>
                <a:latin typeface="Arial" charset="0"/>
              </a:rPr>
              <a:t> Le travail collaboratif.</a:t>
            </a:r>
            <a:endParaRPr lang="fr-FR" sz="1600" b="1">
              <a:solidFill>
                <a:schemeClr val="bg2"/>
              </a:solidFill>
              <a:latin typeface="Arial" charset="0"/>
            </a:endParaRPr>
          </a:p>
          <a:p>
            <a:pPr>
              <a:buFont typeface="Wingdings" pitchFamily="2" charset="2"/>
              <a:buNone/>
            </a:pPr>
            <a:endParaRPr lang="fr-FR" sz="800" b="1">
              <a:solidFill>
                <a:schemeClr val="bg2"/>
              </a:solidFill>
              <a:latin typeface="Arial" charset="0"/>
            </a:endParaRPr>
          </a:p>
          <a:p>
            <a:pPr>
              <a:buFont typeface="Wingdings" pitchFamily="2" charset="2"/>
              <a:buNone/>
            </a:pPr>
            <a:r>
              <a:rPr lang="fr-FR" sz="1600" b="1">
                <a:solidFill>
                  <a:schemeClr val="bg2"/>
                </a:solidFill>
                <a:latin typeface="Arial" charset="0"/>
              </a:rPr>
              <a:t>Il permet une démarche de projet </a:t>
            </a:r>
            <a:r>
              <a:rPr lang="fr-FR" sz="1600">
                <a:solidFill>
                  <a:schemeClr val="bg2"/>
                </a:solidFill>
                <a:latin typeface="Arial" charset="0"/>
              </a:rPr>
              <a:t> en s’appuyant sur des thèmes (7 au total) et des pistes d’exploration dans chacun d’entre eux :</a:t>
            </a:r>
            <a:r>
              <a:rPr lang="fr-FR" sz="1600" b="1">
                <a:solidFill>
                  <a:schemeClr val="bg2"/>
                </a:solidFill>
                <a:latin typeface="Arial" charset="0"/>
              </a:rPr>
              <a:t> </a:t>
            </a:r>
          </a:p>
          <a:p>
            <a:pPr>
              <a:buFont typeface="Wingdings" pitchFamily="2" charset="2"/>
              <a:buChar char="ü"/>
            </a:pPr>
            <a:r>
              <a:rPr lang="fr-FR" sz="1600">
                <a:solidFill>
                  <a:schemeClr val="bg2"/>
                </a:solidFill>
                <a:latin typeface="Arial" charset="0"/>
              </a:rPr>
              <a:t> Géosphère,</a:t>
            </a:r>
          </a:p>
          <a:p>
            <a:pPr>
              <a:buFont typeface="Wingdings" pitchFamily="2" charset="2"/>
              <a:buChar char="ü"/>
            </a:pPr>
            <a:r>
              <a:rPr lang="fr-FR" sz="1600">
                <a:solidFill>
                  <a:schemeClr val="bg2"/>
                </a:solidFill>
                <a:latin typeface="Arial" charset="0"/>
              </a:rPr>
              <a:t> Atmosphère terrestre,</a:t>
            </a:r>
          </a:p>
          <a:p>
            <a:pPr>
              <a:buFont typeface="Wingdings" pitchFamily="2" charset="2"/>
              <a:buChar char="ü"/>
            </a:pPr>
            <a:r>
              <a:rPr lang="fr-FR" sz="1600">
                <a:solidFill>
                  <a:schemeClr val="bg2"/>
                </a:solidFill>
                <a:latin typeface="Arial" charset="0"/>
              </a:rPr>
              <a:t> Utilisation des ressources de la nature,</a:t>
            </a:r>
          </a:p>
          <a:p>
            <a:pPr>
              <a:buFont typeface="Wingdings" pitchFamily="2" charset="2"/>
              <a:buChar char="ü"/>
            </a:pPr>
            <a:r>
              <a:rPr lang="fr-FR" sz="1600">
                <a:solidFill>
                  <a:schemeClr val="bg2"/>
                </a:solidFill>
                <a:latin typeface="Arial" charset="0"/>
              </a:rPr>
              <a:t> Modes de vie. </a:t>
            </a:r>
            <a:r>
              <a:rPr lang="fr-FR" sz="1600" b="1">
                <a:solidFill>
                  <a:schemeClr val="bg2"/>
                </a:solidFill>
                <a:latin typeface="Arial" charset="0"/>
              </a:rPr>
              <a:t>etc.</a:t>
            </a:r>
          </a:p>
        </p:txBody>
      </p:sp>
      <p:sp>
        <p:nvSpPr>
          <p:cNvPr id="14345" name="Text Box 6"/>
          <p:cNvSpPr txBox="1">
            <a:spLocks noChangeArrowheads="1"/>
          </p:cNvSpPr>
          <p:nvPr/>
        </p:nvSpPr>
        <p:spPr bwMode="auto">
          <a:xfrm>
            <a:off x="395288" y="1412875"/>
            <a:ext cx="8137525" cy="579438"/>
          </a:xfrm>
          <a:prstGeom prst="rect">
            <a:avLst/>
          </a:prstGeom>
          <a:noFill/>
          <a:ln w="9525">
            <a:noFill/>
            <a:miter lim="800000"/>
            <a:headEnd/>
            <a:tailEnd/>
          </a:ln>
        </p:spPr>
        <p:txBody>
          <a:bodyPr>
            <a:spAutoFit/>
          </a:bodyPr>
          <a:lstStyle/>
          <a:p>
            <a:pPr algn="ctr">
              <a:spcBef>
                <a:spcPct val="50000"/>
              </a:spcBef>
            </a:pPr>
            <a:r>
              <a:rPr lang="fr-FR" sz="3200">
                <a:latin typeface="Arial" charset="0"/>
              </a:rPr>
              <a:t>CHOIX 2 : Sciences &amp; Laboratoire</a:t>
            </a:r>
          </a:p>
        </p:txBody>
      </p:sp>
      <p:pic>
        <p:nvPicPr>
          <p:cNvPr id="13320" name="Picture 8" descr="C:\Documents and Settings\Mimi\Bureau\Nouveau dossier\MB900289224.JPG"/>
          <p:cNvPicPr>
            <a:picLocks noChangeAspect="1" noChangeArrowheads="1"/>
          </p:cNvPicPr>
          <p:nvPr/>
        </p:nvPicPr>
        <p:blipFill>
          <a:blip r:embed="rId4" cstate="print"/>
          <a:srcRect t="10938" b="10938"/>
          <a:stretch>
            <a:fillRect/>
          </a:stretch>
        </p:blipFill>
        <p:spPr bwMode="auto">
          <a:xfrm>
            <a:off x="7451725" y="5516563"/>
            <a:ext cx="1435100" cy="1120775"/>
          </a:xfrm>
          <a:prstGeom prst="rect">
            <a:avLst/>
          </a:prstGeom>
          <a:noFill/>
          <a:ln w="9525">
            <a:noFill/>
            <a:miter lim="800000"/>
            <a:headEnd/>
            <a:tailEnd/>
          </a:ln>
        </p:spPr>
      </p:pic>
      <p:pic>
        <p:nvPicPr>
          <p:cNvPr id="13319" name="Picture 7" descr="C:\Documents and Settings\Mimi\Bureau\Nouveau dossier\MH900433129.JPG"/>
          <p:cNvPicPr>
            <a:picLocks noChangeAspect="1" noChangeArrowheads="1"/>
          </p:cNvPicPr>
          <p:nvPr/>
        </p:nvPicPr>
        <p:blipFill>
          <a:blip r:embed="rId5" cstate="print"/>
          <a:srcRect/>
          <a:stretch>
            <a:fillRect/>
          </a:stretch>
        </p:blipFill>
        <p:spPr bwMode="auto">
          <a:xfrm>
            <a:off x="7667625" y="4005263"/>
            <a:ext cx="785813" cy="785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4">
                                            <p:bg/>
                                          </p:spTgt>
                                        </p:tgtEl>
                                        <p:attrNameLst>
                                          <p:attrName>style.visibility</p:attrName>
                                        </p:attrNameLst>
                                      </p:cBhvr>
                                      <p:to>
                                        <p:strVal val="visible"/>
                                      </p:to>
                                    </p:set>
                                    <p:animEffect transition="in" filter="fade">
                                      <p:cBhvr>
                                        <p:cTn id="10" dur="2000"/>
                                        <p:tgtEl>
                                          <p:spTgt spid="1331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fade">
                                      <p:cBhvr>
                                        <p:cTn id="15" dur="2000"/>
                                        <p:tgtEl>
                                          <p:spTgt spid="133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fade">
                                      <p:cBhvr>
                                        <p:cTn id="18" dur="2000"/>
                                        <p:tgtEl>
                                          <p:spTgt spid="1331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fade">
                                      <p:cBhvr>
                                        <p:cTn id="21" dur="2000"/>
                                        <p:tgtEl>
                                          <p:spTgt spid="133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314">
                                            <p:txEl>
                                              <p:pRg st="5" end="5"/>
                                            </p:txEl>
                                          </p:spTgt>
                                        </p:tgtEl>
                                        <p:attrNameLst>
                                          <p:attrName>style.visibility</p:attrName>
                                        </p:attrNameLst>
                                      </p:cBhvr>
                                      <p:to>
                                        <p:strVal val="visible"/>
                                      </p:to>
                                    </p:set>
                                    <p:animEffect transition="in" filter="fade">
                                      <p:cBhvr>
                                        <p:cTn id="24" dur="2000"/>
                                        <p:tgtEl>
                                          <p:spTgt spid="133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animEffect transition="in" filter="fade">
                                      <p:cBhvr>
                                        <p:cTn id="27" dur="2000"/>
                                        <p:tgtEl>
                                          <p:spTgt spid="1331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314">
                                            <p:txEl>
                                              <p:pRg st="7" end="7"/>
                                            </p:txEl>
                                          </p:spTgt>
                                        </p:tgtEl>
                                        <p:attrNameLst>
                                          <p:attrName>style.visibility</p:attrName>
                                        </p:attrNameLst>
                                      </p:cBhvr>
                                      <p:to>
                                        <p:strVal val="visible"/>
                                      </p:to>
                                    </p:set>
                                    <p:animEffect transition="in" filter="fade">
                                      <p:cBhvr>
                                        <p:cTn id="30" dur="2000"/>
                                        <p:tgtEl>
                                          <p:spTgt spid="1331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314">
                                            <p:txEl>
                                              <p:pRg st="9" end="9"/>
                                            </p:txEl>
                                          </p:spTgt>
                                        </p:tgtEl>
                                        <p:attrNameLst>
                                          <p:attrName>style.visibility</p:attrName>
                                        </p:attrNameLst>
                                      </p:cBhvr>
                                      <p:to>
                                        <p:strVal val="visible"/>
                                      </p:to>
                                    </p:set>
                                    <p:animEffect transition="in" filter="fade">
                                      <p:cBhvr>
                                        <p:cTn id="35" dur="2000"/>
                                        <p:tgtEl>
                                          <p:spTgt spid="1331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3314">
                                            <p:txEl>
                                              <p:pRg st="10" end="10"/>
                                            </p:txEl>
                                          </p:spTgt>
                                        </p:tgtEl>
                                        <p:attrNameLst>
                                          <p:attrName>style.visibility</p:attrName>
                                        </p:attrNameLst>
                                      </p:cBhvr>
                                      <p:to>
                                        <p:strVal val="visible"/>
                                      </p:to>
                                    </p:set>
                                    <p:animEffect transition="in" filter="fade">
                                      <p:cBhvr>
                                        <p:cTn id="38" dur="2000"/>
                                        <p:tgtEl>
                                          <p:spTgt spid="1331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3314">
                                            <p:txEl>
                                              <p:pRg st="11" end="11"/>
                                            </p:txEl>
                                          </p:spTgt>
                                        </p:tgtEl>
                                        <p:attrNameLst>
                                          <p:attrName>style.visibility</p:attrName>
                                        </p:attrNameLst>
                                      </p:cBhvr>
                                      <p:to>
                                        <p:strVal val="visible"/>
                                      </p:to>
                                    </p:set>
                                    <p:animEffect transition="in" filter="fade">
                                      <p:cBhvr>
                                        <p:cTn id="41" dur="2000"/>
                                        <p:tgtEl>
                                          <p:spTgt spid="13314">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3314">
                                            <p:txEl>
                                              <p:pRg st="12" end="12"/>
                                            </p:txEl>
                                          </p:spTgt>
                                        </p:tgtEl>
                                        <p:attrNameLst>
                                          <p:attrName>style.visibility</p:attrName>
                                        </p:attrNameLst>
                                      </p:cBhvr>
                                      <p:to>
                                        <p:strVal val="visible"/>
                                      </p:to>
                                    </p:set>
                                    <p:animEffect transition="in" filter="fade">
                                      <p:cBhvr>
                                        <p:cTn id="44" dur="2000"/>
                                        <p:tgtEl>
                                          <p:spTgt spid="13314">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3314">
                                            <p:txEl>
                                              <p:pRg st="13" end="13"/>
                                            </p:txEl>
                                          </p:spTgt>
                                        </p:tgtEl>
                                        <p:attrNameLst>
                                          <p:attrName>style.visibility</p:attrName>
                                        </p:attrNameLst>
                                      </p:cBhvr>
                                      <p:to>
                                        <p:strVal val="visible"/>
                                      </p:to>
                                    </p:set>
                                    <p:animEffect transition="in" filter="fade">
                                      <p:cBhvr>
                                        <p:cTn id="47" dur="2000"/>
                                        <p:tgtEl>
                                          <p:spTgt spid="13314">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3320"/>
                                        </p:tgtEl>
                                        <p:attrNameLst>
                                          <p:attrName>style.visibility</p:attrName>
                                        </p:attrNameLst>
                                      </p:cBhvr>
                                      <p:to>
                                        <p:strVal val="visible"/>
                                      </p:to>
                                    </p:set>
                                    <p:animEffect transition="in" filter="fade">
                                      <p:cBhvr>
                                        <p:cTn id="50" dur="2000"/>
                                        <p:tgtEl>
                                          <p:spTgt spid="13320"/>
                                        </p:tgtEl>
                                      </p:cBhvr>
                                    </p:animEffect>
                                  </p:childTnLst>
                                </p:cTn>
                              </p:par>
                              <p:par>
                                <p:cTn id="51" presetID="9" presetClass="exit" presetSubtype="0" fill="hold" nodeType="withEffect">
                                  <p:stCondLst>
                                    <p:cond delay="0"/>
                                  </p:stCondLst>
                                  <p:childTnLst>
                                    <p:animEffect transition="out" filter="dissolve">
                                      <p:cBhvr>
                                        <p:cTn id="52" dur="1000"/>
                                        <p:tgtEl>
                                          <p:spTgt spid="13320"/>
                                        </p:tgtEl>
                                      </p:cBhvr>
                                    </p:animEffect>
                                    <p:set>
                                      <p:cBhvr>
                                        <p:cTn id="53" dur="1" fill="hold">
                                          <p:stCondLst>
                                            <p:cond delay="999"/>
                                          </p:stCondLst>
                                        </p:cTn>
                                        <p:tgtEl>
                                          <p:spTgt spid="13320"/>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3319"/>
                                        </p:tgtEl>
                                        <p:attrNameLst>
                                          <p:attrName>style.visibility</p:attrName>
                                        </p:attrNameLst>
                                      </p:cBhvr>
                                      <p:to>
                                        <p:strVal val="visible"/>
                                      </p:to>
                                    </p:set>
                                    <p:animEffect transition="in" filter="fade">
                                      <p:cBhvr>
                                        <p:cTn id="56"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animBg="1"/>
    </p:bldLst>
  </p:timing>
</p:sld>
</file>

<file path=ppt/theme/theme1.xml><?xml version="1.0" encoding="utf-8"?>
<a:theme xmlns:a="http://schemas.openxmlformats.org/drawingml/2006/main" name="Texture">
  <a:themeElements>
    <a:clrScheme name="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660</TotalTime>
  <Words>1439</Words>
  <Application>Microsoft Office PowerPoint</Application>
  <PresentationFormat>Affichage à l'écran (4:3)</PresentationFormat>
  <Paragraphs>231</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Texture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Lycée du Grand Nouméa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Lycée du Grand Nouméa</dc:creator>
  <cp:lastModifiedBy>Louloute</cp:lastModifiedBy>
  <cp:revision>32</cp:revision>
  <dcterms:created xsi:type="dcterms:W3CDTF">2015-02-04T20:51:12Z</dcterms:created>
  <dcterms:modified xsi:type="dcterms:W3CDTF">2015-11-17T03:37:47Z</dcterms:modified>
</cp:coreProperties>
</file>