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86" r:id="rId6"/>
    <p:sldId id="287" r:id="rId7"/>
    <p:sldId id="282" r:id="rId8"/>
    <p:sldId id="285" r:id="rId9"/>
    <p:sldId id="288" r:id="rId10"/>
    <p:sldId id="279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6" autoAdjust="0"/>
    <p:restoredTop sz="94711" autoAdjust="0"/>
  </p:normalViewPr>
  <p:slideViewPr>
    <p:cSldViewPr snapToGrid="0" snapToObjects="1">
      <p:cViewPr varScale="1">
        <p:scale>
          <a:sx n="105" d="100"/>
          <a:sy n="105" d="100"/>
        </p:scale>
        <p:origin x="-17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D0007-A9D9-FE4E-A401-ABE9B99D52DB}" type="datetime1">
              <a:rPr lang="fr-FR" smtClean="0"/>
              <a:t>22/09/20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EA375-20C6-3947-9B0C-F65B445954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683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D5C0-6546-5C4D-97EB-E82379CA7175}" type="datetime1">
              <a:rPr lang="fr-FR" smtClean="0"/>
              <a:t>22/09/20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AA130-4DEC-8D45-85B2-C9DB8DC5BB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38014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405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0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64E-A72A-B147-B657-D5106C627387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5116-09BF-D44A-94C0-E00FE046CD2E}" type="datetime1">
              <a:rPr lang="fr-FR" smtClean="0"/>
              <a:t>22/09/20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9B5B-14D1-7B42-AC37-B54EC216708D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7709-9298-204C-BACF-1513548467E5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79116-572C-D840-9E01-FEB4A546A770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7391-16B6-7C40-86FA-12510094E160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3A63A-FD58-8642-91FE-B5805DFC25AF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3928D-2141-8546-B00A-796EDEA34444}" type="datetime1">
              <a:rPr lang="fr-FR" smtClean="0"/>
              <a:t>22/09/20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6E9F-A709-4F4C-A3EF-5019B908F0D8}" type="datetime1">
              <a:rPr lang="fr-FR" smtClean="0"/>
              <a:t>22/09/20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56931-BDD9-F14B-9852-F0DA2593530B}" type="datetime1">
              <a:rPr lang="fr-FR" smtClean="0"/>
              <a:t>22/09/20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A3D5-9383-CF46-9750-9BFA3DE2CF37}" type="datetime1">
              <a:rPr lang="fr-FR" smtClean="0"/>
              <a:t>22/09/20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CEE8-5368-6041-ADE4-D797D2451B72}" type="datetime1">
              <a:rPr lang="fr-FR" smtClean="0"/>
              <a:t>22/09/20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g"/><Relationship Id="rId15" Type="http://schemas.openxmlformats.org/officeDocument/2006/relationships/image" Target="../media/image3.png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3B99534-0500-8449-A1DE-0534C25AEA7A}" type="datetime1">
              <a:rPr lang="fr-FR" smtClean="0"/>
              <a:t>22/09/20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L. HONORE, Collège de Koutio,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Image 6" descr="logo_koutio-2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404" y="207530"/>
            <a:ext cx="1133475" cy="704850"/>
          </a:xfrm>
          <a:prstGeom prst="rect">
            <a:avLst/>
          </a:prstGeom>
        </p:spPr>
      </p:pic>
      <p:pic>
        <p:nvPicPr>
          <p:cNvPr id="8" name="Image 7" descr="logoVR2015web.pn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909" y="6275927"/>
            <a:ext cx="3030681" cy="445688"/>
          </a:xfrm>
          <a:prstGeom prst="rect">
            <a:avLst/>
          </a:prstGeom>
        </p:spPr>
      </p:pic>
      <p:pic>
        <p:nvPicPr>
          <p:cNvPr id="9" name="Image 8" descr="mairie-de-dumbea.jpg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3679" y="6327625"/>
            <a:ext cx="1148306" cy="3651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image" Target="../media/image17.jpeg"/><Relationship Id="rId7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22920" y="1414486"/>
            <a:ext cx="6498158" cy="2576170"/>
          </a:xfrm>
        </p:spPr>
        <p:txBody>
          <a:bodyPr/>
          <a:lstStyle/>
          <a:p>
            <a:r>
              <a:rPr lang="fr-FR" dirty="0" smtClean="0"/>
              <a:t>Option EPS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4000" dirty="0" smtClean="0"/>
              <a:t>Lycée du Grand Nouméa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22920" y="5129700"/>
            <a:ext cx="6498159" cy="916641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dirty="0" smtClean="0"/>
              <a:t>Samedi 19 Septembre 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pic>
        <p:nvPicPr>
          <p:cNvPr id="8" name="Image 7" descr="LGN Logo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61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458" y="282897"/>
            <a:ext cx="7471550" cy="656031"/>
          </a:xfrm>
        </p:spPr>
        <p:txBody>
          <a:bodyPr/>
          <a:lstStyle/>
          <a:p>
            <a:r>
              <a:rPr lang="fr-FR" sz="3600" dirty="0" smtClean="0"/>
              <a:t>Rayonnement sportif à l’UNSS</a:t>
            </a:r>
            <a:endParaRPr lang="fr-FR" sz="3600" dirty="0"/>
          </a:p>
        </p:txBody>
      </p:sp>
      <p:pic>
        <p:nvPicPr>
          <p:cNvPr id="9" name="Image 8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pic>
        <p:nvPicPr>
          <p:cNvPr id="12" name="Image 11" descr="IMG_1509">
            <a:extLst>
              <a:ext uri="{FF2B5EF4-FFF2-40B4-BE49-F238E27FC236}">
                <a16:creationId xmlns:a16="http://schemas.microsoft.com/office/drawing/2014/main" xmlns="" id="{90EA3580-15E5-4B05-A2A1-CC67B095E98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47" y="1089455"/>
            <a:ext cx="2931991" cy="2198993"/>
          </a:xfrm>
          <a:prstGeom prst="rect">
            <a:avLst/>
          </a:prstGeom>
        </p:spPr>
      </p:pic>
      <p:pic>
        <p:nvPicPr>
          <p:cNvPr id="13" name="Image 12" descr="IMG_3817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305" y="3845608"/>
            <a:ext cx="3261343" cy="2446007"/>
          </a:xfrm>
          <a:prstGeom prst="rect">
            <a:avLst/>
          </a:prstGeom>
        </p:spPr>
      </p:pic>
      <p:pic>
        <p:nvPicPr>
          <p:cNvPr id="14" name="Image 13" descr="IMG_3794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75076" y="3969048"/>
            <a:ext cx="2716272" cy="2037204"/>
          </a:xfrm>
          <a:prstGeom prst="rect">
            <a:avLst/>
          </a:prstGeom>
        </p:spPr>
      </p:pic>
      <p:pic>
        <p:nvPicPr>
          <p:cNvPr id="15" name="Image 14" descr="IMG_4269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701" y="1193827"/>
            <a:ext cx="3985924" cy="2989443"/>
          </a:xfrm>
          <a:prstGeom prst="rect">
            <a:avLst/>
          </a:prstGeom>
        </p:spPr>
      </p:pic>
      <p:pic>
        <p:nvPicPr>
          <p:cNvPr id="5" name="Image 4" descr="IMG_9222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256" y="3629514"/>
            <a:ext cx="3357648" cy="251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2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2491619"/>
            <a:ext cx="8042276" cy="936532"/>
          </a:xfrm>
        </p:spPr>
        <p:txBody>
          <a:bodyPr/>
          <a:lstStyle/>
          <a:p>
            <a:r>
              <a:rPr lang="fr-FR" dirty="0" smtClean="0"/>
              <a:t>Questions Diverses</a:t>
            </a:r>
            <a:endParaRPr lang="fr-FR" dirty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9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049867"/>
            <a:ext cx="8042276" cy="4343400"/>
          </a:xfrm>
        </p:spPr>
        <p:txBody>
          <a:bodyPr/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4000" dirty="0" smtClean="0"/>
              <a:t>Merci de votre attention.</a:t>
            </a:r>
            <a:endParaRPr lang="fr-FR" sz="4000" dirty="0"/>
          </a:p>
        </p:txBody>
      </p:sp>
      <p:pic>
        <p:nvPicPr>
          <p:cNvPr id="4" name="Image 3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1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36449"/>
            <a:ext cx="8042276" cy="407060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Présentation de l’équipe</a:t>
            </a:r>
          </a:p>
          <a:p>
            <a:r>
              <a:rPr lang="fr-FR" dirty="0" smtClean="0"/>
              <a:t>Fonctionnement et programmation de l’option EPS</a:t>
            </a:r>
          </a:p>
          <a:p>
            <a:r>
              <a:rPr lang="fr-FR" dirty="0" smtClean="0"/>
              <a:t>Pourquoi une Option EPS ?</a:t>
            </a:r>
          </a:p>
          <a:p>
            <a:r>
              <a:rPr lang="fr-FR" dirty="0" smtClean="0"/>
              <a:t>A qui s’adresse cette option ?</a:t>
            </a:r>
          </a:p>
          <a:p>
            <a:r>
              <a:rPr lang="fr-FR" dirty="0" smtClean="0"/>
              <a:t>Les conditions d’admission à l’option EPS</a:t>
            </a:r>
          </a:p>
          <a:p>
            <a:r>
              <a:rPr lang="fr-FR" dirty="0" smtClean="0"/>
              <a:t>Niveaux de qualifications</a:t>
            </a:r>
          </a:p>
          <a:p>
            <a:r>
              <a:rPr lang="fr-FR" dirty="0" smtClean="0"/>
              <a:t>Questions diverses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667013" y="40327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8510526" y="28289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7" name="Image 6" descr="LGN Logo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99495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8712" y="106808"/>
            <a:ext cx="8042276" cy="1336956"/>
          </a:xfrm>
        </p:spPr>
        <p:txBody>
          <a:bodyPr/>
          <a:lstStyle/>
          <a:p>
            <a:r>
              <a:rPr lang="fr-FR" dirty="0" smtClean="0"/>
              <a:t>Présentation de l’équipe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9275" y="1901156"/>
            <a:ext cx="8042276" cy="3690579"/>
          </a:xfrm>
        </p:spPr>
        <p:txBody>
          <a:bodyPr>
            <a:normAutofit/>
          </a:bodyPr>
          <a:lstStyle/>
          <a:p>
            <a:r>
              <a:rPr lang="fr-FR" dirty="0" smtClean="0"/>
              <a:t>Les enseignants d’Education Physique et Sportive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866701" y="2442411"/>
            <a:ext cx="7788274" cy="2848369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Mme Lise POUILLY : responsable niveau Seconde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M. Laurent HONORE : responsable niveau Première</a:t>
            </a:r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Mme Fabienne BRIANCON : responsable niveau Terminale</a:t>
            </a:r>
            <a:endParaRPr lang="fr-FR" dirty="0"/>
          </a:p>
        </p:txBody>
      </p:sp>
      <p:pic>
        <p:nvPicPr>
          <p:cNvPr id="8" name="Image 7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9542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257" y="216685"/>
            <a:ext cx="7834637" cy="668119"/>
          </a:xfrm>
        </p:spPr>
        <p:txBody>
          <a:bodyPr/>
          <a:lstStyle/>
          <a:p>
            <a:r>
              <a:rPr lang="fr-FR" sz="3600" dirty="0" smtClean="0"/>
              <a:t>Fonctionnement et Programmation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37608"/>
            <a:ext cx="8042276" cy="4982582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</a:pPr>
            <a:r>
              <a:rPr lang="fr-FR" sz="1800" i="1" u="sng" dirty="0" smtClean="0"/>
              <a:t>Fonctionnement</a:t>
            </a:r>
            <a:r>
              <a:rPr lang="fr-FR" sz="1800" i="1" dirty="0" smtClean="0"/>
              <a:t> :</a:t>
            </a:r>
          </a:p>
          <a:p>
            <a:pPr algn="just">
              <a:spcBef>
                <a:spcPts val="200"/>
              </a:spcBef>
            </a:pPr>
            <a:endParaRPr lang="fr-FR" sz="1800" i="1" dirty="0" smtClean="0"/>
          </a:p>
          <a:p>
            <a:pPr marL="0" indent="0" algn="just">
              <a:lnSpc>
                <a:spcPct val="50000"/>
              </a:lnSpc>
              <a:spcBef>
                <a:spcPts val="1200"/>
              </a:spcBef>
              <a:buNone/>
            </a:pPr>
            <a:r>
              <a:rPr lang="fr-FR" sz="1400" dirty="0" smtClean="0"/>
              <a:t>- En tant qu’option, 3h hebdomadaire supplémentaire. </a:t>
            </a:r>
          </a:p>
          <a:p>
            <a:pPr marL="0" indent="0" algn="just">
              <a:lnSpc>
                <a:spcPct val="50000"/>
              </a:lnSpc>
              <a:spcBef>
                <a:spcPts val="1200"/>
              </a:spcBef>
              <a:buNone/>
            </a:pPr>
            <a:r>
              <a:rPr lang="fr-FR" sz="1400" dirty="0" smtClean="0"/>
              <a:t>- Ces 3h se composent d’une partie pratique et d’un complément théorique variable.</a:t>
            </a:r>
          </a:p>
          <a:p>
            <a:pPr marL="0" indent="0" algn="just">
              <a:lnSpc>
                <a:spcPct val="50000"/>
              </a:lnSpc>
              <a:spcBef>
                <a:spcPts val="1200"/>
              </a:spcBef>
              <a:buNone/>
            </a:pPr>
            <a:r>
              <a:rPr lang="fr-FR" sz="1400" dirty="0" smtClean="0"/>
              <a:t>- 2 activités se partagent l’année scolaire de 13 leçons chacune.</a:t>
            </a:r>
          </a:p>
          <a:p>
            <a:pPr marL="0" indent="0" algn="just">
              <a:lnSpc>
                <a:spcPct val="50000"/>
              </a:lnSpc>
              <a:spcBef>
                <a:spcPts val="600"/>
              </a:spcBef>
              <a:buNone/>
            </a:pPr>
            <a:endParaRPr lang="fr-FR" sz="1400" dirty="0" smtClean="0"/>
          </a:p>
          <a:p>
            <a:pPr algn="just"/>
            <a:r>
              <a:rPr lang="fr-FR" sz="1800" i="1" u="sng" dirty="0" smtClean="0"/>
              <a:t>Programmation</a:t>
            </a:r>
            <a:r>
              <a:rPr lang="fr-FR" sz="1800" i="1" dirty="0" smtClean="0"/>
              <a:t> :</a:t>
            </a:r>
            <a:endParaRPr lang="fr-FR" sz="1800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132683"/>
              </p:ext>
            </p:extLst>
          </p:nvPr>
        </p:nvGraphicFramePr>
        <p:xfrm>
          <a:off x="411063" y="3407376"/>
          <a:ext cx="848127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689"/>
                <a:gridCol w="1281996"/>
                <a:gridCol w="1661177"/>
                <a:gridCol w="3049158"/>
                <a:gridCol w="16962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2021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Seconde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Natation/Sauvetage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Handball</a:t>
                      </a:r>
                      <a:endParaRPr lang="fr-FR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Activité physique +</a:t>
                      </a:r>
                    </a:p>
                    <a:p>
                      <a:pPr algn="ctr"/>
                      <a:r>
                        <a:rPr lang="fr-FR" sz="1200" dirty="0" smtClean="0"/>
                        <a:t>Production écrite ou diapo</a:t>
                      </a:r>
                    </a:p>
                    <a:p>
                      <a:pPr algn="ctr"/>
                      <a:r>
                        <a:rPr lang="fr-FR" sz="1200" dirty="0" smtClean="0"/>
                        <a:t>Animation d’une</a:t>
                      </a:r>
                      <a:r>
                        <a:rPr lang="fr-FR" sz="1200" baseline="0" dirty="0" smtClean="0"/>
                        <a:t> séance</a:t>
                      </a:r>
                      <a:endParaRPr lang="fr-FR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2021</a:t>
                      </a:r>
                      <a:endParaRPr lang="fr-F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Première</a:t>
                      </a:r>
                      <a:endParaRPr lang="fr-FR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Escalade</a:t>
                      </a:r>
                    </a:p>
                    <a:p>
                      <a:pPr algn="ctr"/>
                      <a:r>
                        <a:rPr lang="fr-FR" sz="1200" b="1" dirty="0" smtClean="0"/>
                        <a:t>Crossfit</a:t>
                      </a:r>
                      <a:endParaRPr lang="fr-FR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Activité physique</a:t>
                      </a:r>
                      <a:r>
                        <a:rPr lang="fr-FR" sz="1200" b="1" baseline="0" dirty="0" smtClean="0"/>
                        <a:t> + </a:t>
                      </a:r>
                    </a:p>
                    <a:p>
                      <a:pPr algn="ctr"/>
                      <a:r>
                        <a:rPr lang="fr-FR" sz="1200" b="1" dirty="0" smtClean="0"/>
                        <a:t>Organisation d’un projet collectif</a:t>
                      </a:r>
                    </a:p>
                    <a:p>
                      <a:pPr algn="ctr"/>
                      <a:r>
                        <a:rPr lang="fr-FR" sz="1200" b="0" dirty="0" smtClean="0"/>
                        <a:t>(</a:t>
                      </a:r>
                      <a:r>
                        <a:rPr lang="fr-FR" sz="1200" b="0" i="1" dirty="0" smtClean="0"/>
                        <a:t>par</a:t>
                      </a:r>
                      <a:r>
                        <a:rPr lang="fr-FR" sz="1200" b="0" i="1" baseline="0" dirty="0" smtClean="0"/>
                        <a:t> exemple : mise en place d’un événement sportif telle qu’une compétition en </a:t>
                      </a:r>
                      <a:r>
                        <a:rPr lang="fr-FR" sz="1200" b="0" i="1" baseline="0" dirty="0" err="1" smtClean="0"/>
                        <a:t>crossfit</a:t>
                      </a:r>
                      <a:r>
                        <a:rPr lang="fr-FR" sz="1200" b="0" baseline="0" dirty="0" smtClean="0"/>
                        <a:t>)</a:t>
                      </a:r>
                      <a:endParaRPr lang="fr-FR" sz="1200" b="0" dirty="0" smtClean="0"/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Notes trimestrielles en continu, comptant pour le Bac</a:t>
                      </a:r>
                      <a:endParaRPr lang="fr-FR" sz="1200" b="1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2022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Terminale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Sauvetage</a:t>
                      </a:r>
                    </a:p>
                    <a:p>
                      <a:pPr algn="ctr"/>
                      <a:r>
                        <a:rPr lang="fr-FR" sz="1200" dirty="0" smtClean="0"/>
                        <a:t>Badminton</a:t>
                      </a:r>
                      <a:endParaRPr lang="fr-FR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Activité physique +</a:t>
                      </a:r>
                    </a:p>
                    <a:p>
                      <a:pPr algn="ctr"/>
                      <a:r>
                        <a:rPr lang="fr-FR" sz="1200" b="1" dirty="0" smtClean="0"/>
                        <a:t>Réalisation d’un dossier</a:t>
                      </a:r>
                      <a:r>
                        <a:rPr lang="fr-FR" sz="1200" b="1" baseline="0" dirty="0" smtClean="0"/>
                        <a:t> avec soutenance orale</a:t>
                      </a:r>
                    </a:p>
                    <a:p>
                      <a:pPr algn="ctr"/>
                      <a:r>
                        <a:rPr lang="fr-FR" sz="1200" i="1" baseline="0" dirty="0" smtClean="0"/>
                        <a:t>(Technologies, sciences des APSA, </a:t>
                      </a:r>
                      <a:r>
                        <a:rPr lang="mr-IN" sz="1200" i="1" baseline="0" dirty="0" smtClean="0"/>
                        <a:t>…</a:t>
                      </a:r>
                      <a:r>
                        <a:rPr lang="fr-FR" sz="1200" i="1" baseline="0" dirty="0" smtClean="0"/>
                        <a:t>)</a:t>
                      </a:r>
                      <a:endParaRPr lang="fr-FR" sz="1200" i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64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79201"/>
            <a:ext cx="7918899" cy="668119"/>
          </a:xfrm>
        </p:spPr>
        <p:txBody>
          <a:bodyPr/>
          <a:lstStyle/>
          <a:p>
            <a:r>
              <a:rPr lang="fr-FR" sz="3600" dirty="0" smtClean="0"/>
              <a:t>Pourquoi une Option EPS ?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489055"/>
            <a:ext cx="8042276" cy="43482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1800" i="1" dirty="0" smtClean="0">
                <a:solidFill>
                  <a:srgbClr val="FF0000"/>
                </a:solidFill>
              </a:rPr>
              <a:t>Enjeux</a:t>
            </a:r>
            <a:r>
              <a:rPr lang="fr-FR" sz="1800" dirty="0" smtClean="0"/>
              <a:t> et </a:t>
            </a:r>
            <a:r>
              <a:rPr lang="fr-FR" sz="1800" i="1" dirty="0">
                <a:solidFill>
                  <a:srgbClr val="FF0000"/>
                </a:solidFill>
              </a:rPr>
              <a:t>O</a:t>
            </a:r>
            <a:r>
              <a:rPr lang="fr-FR" sz="1800" i="1" dirty="0" smtClean="0">
                <a:solidFill>
                  <a:srgbClr val="FF0000"/>
                </a:solidFill>
              </a:rPr>
              <a:t>bjectifs</a:t>
            </a:r>
            <a:r>
              <a:rPr lang="fr-FR" sz="1800" dirty="0" smtClean="0"/>
              <a:t> de l’option EPS au lycée :</a:t>
            </a:r>
          </a:p>
          <a:p>
            <a:pPr algn="just"/>
            <a:r>
              <a:rPr lang="fr-FR" sz="1800" i="1" u="sng" dirty="0" smtClean="0"/>
              <a:t>Améliorer ses compétences sportives </a:t>
            </a:r>
            <a:r>
              <a:rPr lang="fr-FR" sz="1800" dirty="0" smtClean="0"/>
              <a:t>: offrir à tous nos élèves les meilleures conditions de formation sportive dans les 5 activités programmées durant les 3 années de lycée.</a:t>
            </a:r>
          </a:p>
          <a:p>
            <a:pPr algn="just">
              <a:lnSpc>
                <a:spcPct val="60000"/>
              </a:lnSpc>
            </a:pPr>
            <a:endParaRPr lang="fr-FR" sz="1800" dirty="0" smtClean="0"/>
          </a:p>
          <a:p>
            <a:pPr algn="just"/>
            <a:r>
              <a:rPr lang="fr-FR" sz="1800" i="1" u="sng" dirty="0" smtClean="0"/>
              <a:t>Rayonnement sur le plan sportif </a:t>
            </a:r>
            <a:r>
              <a:rPr lang="fr-FR" sz="1800" dirty="0" smtClean="0"/>
              <a:t>: participer à diverses rencontres sportives </a:t>
            </a:r>
            <a:r>
              <a:rPr lang="fr-FR" sz="1800" dirty="0"/>
              <a:t>au niveau scolaire au travers de </a:t>
            </a:r>
            <a:r>
              <a:rPr lang="fr-FR" sz="1800" dirty="0" smtClean="0"/>
              <a:t>l’UNSS, mais aussi éventuellement au sein des clubs au niveau fédéral.</a:t>
            </a:r>
          </a:p>
          <a:p>
            <a:pPr algn="just">
              <a:lnSpc>
                <a:spcPct val="60000"/>
              </a:lnSpc>
            </a:pPr>
            <a:endParaRPr lang="fr-FR" sz="1800" dirty="0" smtClean="0"/>
          </a:p>
          <a:p>
            <a:pPr algn="just"/>
            <a:r>
              <a:rPr lang="fr-FR" sz="1800" i="1" u="sng" dirty="0" smtClean="0"/>
              <a:t>Rayonnement sur le plan scolaire </a:t>
            </a:r>
            <a:r>
              <a:rPr lang="fr-FR" sz="1800" dirty="0" smtClean="0"/>
              <a:t>: grâce à un complément théorique sur les activités concernées, mais aussi au niveau de la mise en place de projets dès la classe de première. </a:t>
            </a:r>
            <a:endParaRPr lang="fr-FR" sz="1800" dirty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46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79201"/>
            <a:ext cx="7918899" cy="668119"/>
          </a:xfrm>
        </p:spPr>
        <p:txBody>
          <a:bodyPr/>
          <a:lstStyle/>
          <a:p>
            <a:r>
              <a:rPr lang="fr-FR" sz="3600" dirty="0" smtClean="0"/>
              <a:t>Pourquoi une Option EPS ?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489055"/>
            <a:ext cx="8042276" cy="43482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i="1" dirty="0" smtClean="0">
                <a:solidFill>
                  <a:srgbClr val="FF0000"/>
                </a:solidFill>
              </a:rPr>
              <a:t>Enjeux</a:t>
            </a:r>
            <a:r>
              <a:rPr lang="fr-FR" sz="1800" dirty="0" smtClean="0"/>
              <a:t> et </a:t>
            </a:r>
            <a:r>
              <a:rPr lang="fr-FR" sz="1800" i="1" dirty="0">
                <a:solidFill>
                  <a:srgbClr val="FF0000"/>
                </a:solidFill>
              </a:rPr>
              <a:t>O</a:t>
            </a:r>
            <a:r>
              <a:rPr lang="fr-FR" sz="1800" i="1" dirty="0" smtClean="0">
                <a:solidFill>
                  <a:srgbClr val="FF0000"/>
                </a:solidFill>
              </a:rPr>
              <a:t>bjectifs</a:t>
            </a:r>
            <a:r>
              <a:rPr lang="fr-FR" sz="1800" dirty="0" smtClean="0"/>
              <a:t> de l’option EPS au lycée :</a:t>
            </a:r>
          </a:p>
          <a:p>
            <a:pPr algn="just"/>
            <a:r>
              <a:rPr lang="fr-FR" sz="1800" i="1" u="sng" dirty="0" smtClean="0"/>
              <a:t>Dépasser la simple pratique des APSA </a:t>
            </a:r>
            <a:r>
              <a:rPr lang="fr-FR" sz="1800" dirty="0" smtClean="0"/>
              <a:t>: au travers de thèmes d’études tels que les métiers du sport, les APSA et la santé, les APSA et la prévention.</a:t>
            </a:r>
          </a:p>
          <a:p>
            <a:pPr algn="just">
              <a:lnSpc>
                <a:spcPct val="60000"/>
              </a:lnSpc>
              <a:spcBef>
                <a:spcPts val="800"/>
              </a:spcBef>
            </a:pPr>
            <a:endParaRPr lang="fr-FR" sz="1800" dirty="0" smtClean="0"/>
          </a:p>
          <a:p>
            <a:pPr algn="just"/>
            <a:r>
              <a:rPr lang="fr-FR" sz="1800" i="1" u="sng" dirty="0" smtClean="0"/>
              <a:t>Aborder la pratique sportive sous un autre angle </a:t>
            </a:r>
            <a:r>
              <a:rPr lang="fr-FR" sz="1800" dirty="0" smtClean="0"/>
              <a:t>: en mettant en place et en conduisant des projets sportifs </a:t>
            </a:r>
            <a:r>
              <a:rPr lang="fr-FR" sz="1800" i="1" dirty="0" smtClean="0"/>
              <a:t>(organiser une rencontre sportive au sein de l’établissement ou à l’</a:t>
            </a:r>
            <a:r>
              <a:rPr lang="fr-FR" sz="1800" i="1" dirty="0" err="1" smtClean="0"/>
              <a:t>unss</a:t>
            </a:r>
            <a:r>
              <a:rPr lang="fr-FR" sz="1800" i="1" dirty="0" smtClean="0"/>
              <a:t> par exemple ou en prenant en main une simple séance d’entrainement)</a:t>
            </a:r>
            <a:r>
              <a:rPr lang="fr-FR" sz="1800" dirty="0" smtClean="0"/>
              <a:t>.</a:t>
            </a:r>
          </a:p>
          <a:p>
            <a:pPr algn="just">
              <a:lnSpc>
                <a:spcPct val="60000"/>
              </a:lnSpc>
              <a:spcBef>
                <a:spcPts val="800"/>
              </a:spcBef>
            </a:pPr>
            <a:endParaRPr lang="fr-FR" sz="1800" dirty="0" smtClean="0"/>
          </a:p>
          <a:p>
            <a:pPr algn="just"/>
            <a:r>
              <a:rPr lang="fr-FR" sz="1800" i="1" u="sng" dirty="0" smtClean="0"/>
              <a:t>S’éloigner de cette pratique </a:t>
            </a:r>
            <a:r>
              <a:rPr lang="fr-FR" sz="1800" dirty="0" smtClean="0"/>
              <a:t>: en mettant en relation les pratiques sportives et les problématiques de société. </a:t>
            </a:r>
            <a:endParaRPr lang="fr-FR" sz="1800" dirty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53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458" y="325031"/>
            <a:ext cx="7698619" cy="716222"/>
          </a:xfrm>
        </p:spPr>
        <p:txBody>
          <a:bodyPr/>
          <a:lstStyle/>
          <a:p>
            <a:r>
              <a:rPr lang="fr-FR" sz="3600" dirty="0" smtClean="0"/>
              <a:t>A qui s’adresse l’Option EPS ?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654" y="1287207"/>
            <a:ext cx="8643685" cy="4878078"/>
          </a:xfrm>
        </p:spPr>
        <p:txBody>
          <a:bodyPr>
            <a:noAutofit/>
          </a:bodyPr>
          <a:lstStyle/>
          <a:p>
            <a:pPr algn="just"/>
            <a:r>
              <a:rPr lang="fr-FR" sz="1800" dirty="0"/>
              <a:t>Des élèves </a:t>
            </a:r>
            <a:r>
              <a:rPr lang="fr-FR" sz="1800" i="1" dirty="0">
                <a:solidFill>
                  <a:srgbClr val="FF0000"/>
                </a:solidFill>
              </a:rPr>
              <a:t>sportifs</a:t>
            </a:r>
            <a:r>
              <a:rPr lang="fr-FR" sz="1800" dirty="0"/>
              <a:t> et </a:t>
            </a:r>
            <a:r>
              <a:rPr lang="fr-FR" sz="1800" i="1" dirty="0">
                <a:solidFill>
                  <a:srgbClr val="FF0000"/>
                </a:solidFill>
              </a:rPr>
              <a:t>motivés</a:t>
            </a:r>
            <a:r>
              <a:rPr lang="fr-FR" sz="1800" dirty="0"/>
              <a:t> pour élaborer des projets, désireux d’avoir une autre approche des APSA.  </a:t>
            </a:r>
          </a:p>
          <a:p>
            <a:pPr algn="just"/>
            <a:r>
              <a:rPr lang="fr-FR" sz="1800" dirty="0"/>
              <a:t>Une </a:t>
            </a:r>
            <a:r>
              <a:rPr lang="fr-FR" sz="1800" i="1" dirty="0">
                <a:solidFill>
                  <a:srgbClr val="FF0000"/>
                </a:solidFill>
              </a:rPr>
              <a:t>attitude volontaire</a:t>
            </a:r>
            <a:r>
              <a:rPr lang="fr-FR" sz="1800" dirty="0"/>
              <a:t>, </a:t>
            </a:r>
            <a:r>
              <a:rPr lang="fr-FR" sz="1800" i="1" dirty="0">
                <a:solidFill>
                  <a:srgbClr val="FF0000"/>
                </a:solidFill>
              </a:rPr>
              <a:t>dynamique</a:t>
            </a:r>
            <a:r>
              <a:rPr lang="fr-FR" sz="1800" dirty="0"/>
              <a:t>, </a:t>
            </a:r>
            <a:r>
              <a:rPr lang="fr-FR" sz="1800" i="1" dirty="0">
                <a:solidFill>
                  <a:srgbClr val="FF0000"/>
                </a:solidFill>
              </a:rPr>
              <a:t>réfléchie</a:t>
            </a:r>
            <a:r>
              <a:rPr lang="fr-FR" sz="1800" dirty="0"/>
              <a:t> et </a:t>
            </a:r>
            <a:r>
              <a:rPr lang="fr-FR" sz="1800" i="1" dirty="0">
                <a:solidFill>
                  <a:srgbClr val="FF0000"/>
                </a:solidFill>
              </a:rPr>
              <a:t>responsable</a:t>
            </a:r>
            <a:r>
              <a:rPr lang="fr-FR" sz="1800" dirty="0"/>
              <a:t> ainsi que le goût de l’effort et du dépassement de soi sont nécessaires.</a:t>
            </a:r>
          </a:p>
          <a:p>
            <a:pPr marL="0" indent="0" algn="just">
              <a:buNone/>
            </a:pPr>
            <a:endParaRPr lang="fr-FR" sz="1800" dirty="0"/>
          </a:p>
        </p:txBody>
      </p:sp>
      <p:pic>
        <p:nvPicPr>
          <p:cNvPr id="6" name="Image 5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pic>
        <p:nvPicPr>
          <p:cNvPr id="8" name="Image 7" descr="IMG_1532">
            <a:extLst>
              <a:ext uri="{FF2B5EF4-FFF2-40B4-BE49-F238E27FC236}">
                <a16:creationId xmlns:a16="http://schemas.microsoft.com/office/drawing/2014/main" xmlns="" id="{0E532D9F-117A-4ABF-A454-CB0AB18FCA2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870" y="3311774"/>
            <a:ext cx="3612761" cy="2709571"/>
          </a:xfrm>
          <a:prstGeom prst="rect">
            <a:avLst/>
          </a:prstGeom>
        </p:spPr>
      </p:pic>
      <p:pic>
        <p:nvPicPr>
          <p:cNvPr id="9" name="Image 8" descr="IMG_1547">
            <a:extLst>
              <a:ext uri="{FF2B5EF4-FFF2-40B4-BE49-F238E27FC236}">
                <a16:creationId xmlns:a16="http://schemas.microsoft.com/office/drawing/2014/main" xmlns="" id="{AD1CF996-57F4-4D10-A64D-18D1E12FB56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38" y="2817163"/>
            <a:ext cx="3836094" cy="287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3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826" y="361145"/>
            <a:ext cx="7698619" cy="650012"/>
          </a:xfrm>
        </p:spPr>
        <p:txBody>
          <a:bodyPr/>
          <a:lstStyle/>
          <a:p>
            <a:r>
              <a:rPr lang="fr-FR" sz="3600" dirty="0" smtClean="0"/>
              <a:t>Les conditions d’admission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4458" y="1282066"/>
            <a:ext cx="8643685" cy="5358727"/>
          </a:xfrm>
        </p:spPr>
        <p:txBody>
          <a:bodyPr>
            <a:noAutofit/>
          </a:bodyPr>
          <a:lstStyle/>
          <a:p>
            <a:r>
              <a:rPr lang="fr-FR" sz="1800" dirty="0"/>
              <a:t>Avoir une bonne </a:t>
            </a:r>
            <a:r>
              <a:rPr lang="fr-FR" sz="1800" i="1" dirty="0">
                <a:solidFill>
                  <a:srgbClr val="FF0000"/>
                </a:solidFill>
              </a:rPr>
              <a:t>condition physique </a:t>
            </a:r>
            <a:r>
              <a:rPr lang="fr-FR" sz="1800" dirty="0"/>
              <a:t>et une </a:t>
            </a:r>
            <a:r>
              <a:rPr lang="fr-FR" sz="1800" i="1" dirty="0">
                <a:solidFill>
                  <a:srgbClr val="FF0000"/>
                </a:solidFill>
              </a:rPr>
              <a:t>motivation</a:t>
            </a:r>
            <a:r>
              <a:rPr lang="fr-FR" sz="1800" dirty="0"/>
              <a:t> pour tous les sports</a:t>
            </a:r>
          </a:p>
          <a:p>
            <a:r>
              <a:rPr lang="fr-FR" sz="1800" dirty="0" smtClean="0"/>
              <a:t>Avoir </a:t>
            </a:r>
            <a:r>
              <a:rPr lang="fr-FR" sz="1800" dirty="0"/>
              <a:t>un niveau scolaire </a:t>
            </a:r>
            <a:r>
              <a:rPr lang="fr-FR" sz="1800" dirty="0" smtClean="0"/>
              <a:t>satisfaisant</a:t>
            </a:r>
          </a:p>
          <a:p>
            <a:r>
              <a:rPr lang="fr-FR" sz="1800" i="1" dirty="0" smtClean="0">
                <a:solidFill>
                  <a:srgbClr val="FF0000"/>
                </a:solidFill>
              </a:rPr>
              <a:t>Etre </a:t>
            </a:r>
            <a:r>
              <a:rPr lang="fr-FR" sz="1800" i="1" dirty="0">
                <a:solidFill>
                  <a:srgbClr val="FF0000"/>
                </a:solidFill>
              </a:rPr>
              <a:t>volontaire </a:t>
            </a:r>
            <a:r>
              <a:rPr lang="fr-FR" sz="1800" dirty="0"/>
              <a:t>pour participer ponctuellement aux activités du mercredi après</a:t>
            </a:r>
            <a:r>
              <a:rPr lang="fr-FR" sz="1800" dirty="0" smtClean="0"/>
              <a:t>-midi </a:t>
            </a:r>
            <a:r>
              <a:rPr lang="fr-FR" sz="1800" i="1" dirty="0"/>
              <a:t>(formation au secourisme et participation/organisation cross, raids de l’UNSS…) </a:t>
            </a:r>
            <a:endParaRPr lang="fr-FR" sz="1800" i="1" dirty="0" smtClean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pic>
        <p:nvPicPr>
          <p:cNvPr id="7" name="Image 6" descr="IMG_0797">
            <a:extLst>
              <a:ext uri="{FF2B5EF4-FFF2-40B4-BE49-F238E27FC236}">
                <a16:creationId xmlns:a16="http://schemas.microsoft.com/office/drawing/2014/main" xmlns="" id="{95277500-444F-46C1-ABAE-A068DA5BC62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958" y="3250310"/>
            <a:ext cx="2969381" cy="2227036"/>
          </a:xfrm>
          <a:prstGeom prst="rect">
            <a:avLst/>
          </a:prstGeom>
        </p:spPr>
      </p:pic>
      <p:pic>
        <p:nvPicPr>
          <p:cNvPr id="8" name="Image 7" descr="IMG_0790">
            <a:extLst>
              <a:ext uri="{FF2B5EF4-FFF2-40B4-BE49-F238E27FC236}">
                <a16:creationId xmlns:a16="http://schemas.microsoft.com/office/drawing/2014/main" xmlns="" id="{D10E00BA-E643-4376-A039-D852D93AEA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4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13507" y="3628480"/>
            <a:ext cx="3025358" cy="2269019"/>
          </a:xfrm>
          <a:prstGeom prst="rect">
            <a:avLst/>
          </a:prstGeom>
        </p:spPr>
      </p:pic>
      <p:pic>
        <p:nvPicPr>
          <p:cNvPr id="9" name="Image 8" descr="IMG_0747">
            <a:extLst>
              <a:ext uri="{FF2B5EF4-FFF2-40B4-BE49-F238E27FC236}">
                <a16:creationId xmlns:a16="http://schemas.microsoft.com/office/drawing/2014/main" xmlns="" id="{16D84F43-2BF0-4415-92C6-FD066A90EB6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5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57" y="4004790"/>
            <a:ext cx="3027803" cy="227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75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826" y="361145"/>
            <a:ext cx="7698619" cy="650012"/>
          </a:xfrm>
        </p:spPr>
        <p:txBody>
          <a:bodyPr/>
          <a:lstStyle/>
          <a:p>
            <a:r>
              <a:rPr lang="fr-FR" sz="3600" dirty="0"/>
              <a:t>N</a:t>
            </a:r>
            <a:r>
              <a:rPr lang="fr-FR" sz="3600" dirty="0" smtClean="0"/>
              <a:t>iveaux de qualification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4458" y="1282066"/>
            <a:ext cx="8643685" cy="5358727"/>
          </a:xfrm>
        </p:spPr>
        <p:txBody>
          <a:bodyPr>
            <a:noAutofit/>
          </a:bodyPr>
          <a:lstStyle/>
          <a:p>
            <a:pPr algn="just"/>
            <a:r>
              <a:rPr lang="fr-FR" sz="1800" dirty="0" smtClean="0"/>
              <a:t>Obtention </a:t>
            </a:r>
            <a:r>
              <a:rPr lang="fr-FR" sz="1800" dirty="0"/>
              <a:t>du test de </a:t>
            </a:r>
            <a:r>
              <a:rPr lang="fr-FR" sz="1800" i="1" dirty="0">
                <a:solidFill>
                  <a:srgbClr val="FF0000"/>
                </a:solidFill>
              </a:rPr>
              <a:t>formation aux premiers secours </a:t>
            </a:r>
            <a:r>
              <a:rPr lang="fr-FR" sz="1800" dirty="0"/>
              <a:t>(PSC1)</a:t>
            </a:r>
          </a:p>
          <a:p>
            <a:pPr algn="just"/>
            <a:r>
              <a:rPr lang="fr-FR" sz="1800" dirty="0"/>
              <a:t>Préparation aux tests pratiques du BSB (</a:t>
            </a:r>
            <a:r>
              <a:rPr lang="fr-FR" sz="1800" i="1" dirty="0">
                <a:solidFill>
                  <a:srgbClr val="FF0000"/>
                </a:solidFill>
              </a:rPr>
              <a:t>Brevet Surveillant Baignade</a:t>
            </a:r>
            <a:r>
              <a:rPr lang="fr-FR" sz="1800" dirty="0"/>
              <a:t>) et au </a:t>
            </a:r>
            <a:r>
              <a:rPr lang="fr-FR" sz="1800" i="1" dirty="0">
                <a:solidFill>
                  <a:srgbClr val="FF0000"/>
                </a:solidFill>
              </a:rPr>
              <a:t>Test d’Aptitude au Sauvetage Aquatique </a:t>
            </a:r>
            <a:r>
              <a:rPr lang="fr-FR" sz="1800" dirty="0"/>
              <a:t>(prérequis pour s’inscrire au concours de professeur d’EPS)</a:t>
            </a:r>
          </a:p>
          <a:p>
            <a:pPr algn="just"/>
            <a:r>
              <a:rPr lang="fr-FR" sz="1800" dirty="0"/>
              <a:t>Autonomie dans sa pratique, capacité à s’échauffer, conduire un petit groupe.   </a:t>
            </a:r>
          </a:p>
          <a:p>
            <a:pPr marL="0" indent="0" algn="just">
              <a:buNone/>
            </a:pPr>
            <a:endParaRPr lang="fr-FR" sz="1800" dirty="0"/>
          </a:p>
          <a:p>
            <a:pPr algn="just"/>
            <a:r>
              <a:rPr lang="fr-FR" sz="1800" b="1" dirty="0"/>
              <a:t>Le +</a:t>
            </a:r>
            <a:r>
              <a:rPr lang="fr-FR" sz="1800" dirty="0"/>
              <a:t> : des points en + pour l’obtention du BAC (notes des années de première et terminale)</a:t>
            </a:r>
          </a:p>
          <a:p>
            <a:endParaRPr lang="fr-FR" sz="1800" i="1" dirty="0" smtClean="0"/>
          </a:p>
        </p:txBody>
      </p:sp>
      <p:pic>
        <p:nvPicPr>
          <p:cNvPr id="5" name="Image 4" descr="LGN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445" y="133473"/>
            <a:ext cx="1066894" cy="1004135"/>
          </a:xfrm>
          <a:prstGeom prst="rect">
            <a:avLst/>
          </a:prstGeom>
        </p:spPr>
      </p:pic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458" y="6275668"/>
            <a:ext cx="4731111" cy="365125"/>
          </a:xfrm>
        </p:spPr>
        <p:txBody>
          <a:bodyPr/>
          <a:lstStyle/>
          <a:p>
            <a:r>
              <a:rPr lang="fr-FR" dirty="0" smtClean="0"/>
              <a:t>Présentation Option EPS, Lycée du Grand Nouméa, 2020 </a:t>
            </a:r>
            <a:endParaRPr lang="en-US" dirty="0"/>
          </a:p>
        </p:txBody>
      </p:sp>
      <p:pic>
        <p:nvPicPr>
          <p:cNvPr id="10" name="Image 9" descr="Résultat de recherche d'images pour &quot;image natation sauvetage&quot;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34" y="4903525"/>
            <a:ext cx="2845435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 descr="Résultat de recherche d'images pour &quot;image workout&quot;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287" y="4903525"/>
            <a:ext cx="1885950" cy="1256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 descr="Résultat de recherche d'images pour &quot;image escalade&quot;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853" y="4903525"/>
            <a:ext cx="2266226" cy="12560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704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3669</TotalTime>
  <Words>680</Words>
  <Application>Microsoft Macintosh PowerPoint</Application>
  <PresentationFormat>Présentation à l'écran (4:3)</PresentationFormat>
  <Paragraphs>93</Paragraphs>
  <Slides>12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Brise</vt:lpstr>
      <vt:lpstr>Option EPS  Lycée du Grand Nouméa</vt:lpstr>
      <vt:lpstr>Présentation </vt:lpstr>
      <vt:lpstr>Présentation de l’équipe</vt:lpstr>
      <vt:lpstr>Fonctionnement et Programmation</vt:lpstr>
      <vt:lpstr>Pourquoi une Option EPS ?</vt:lpstr>
      <vt:lpstr>Pourquoi une Option EPS ?</vt:lpstr>
      <vt:lpstr>A qui s’adresse l’Option EPS ?</vt:lpstr>
      <vt:lpstr>Les conditions d’admission</vt:lpstr>
      <vt:lpstr>Niveaux de qualification</vt:lpstr>
      <vt:lpstr>Rayonnement sportif à l’UNSS</vt:lpstr>
      <vt:lpstr>Questions Diverses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 Parents Professeur</dc:title>
  <dc:creator>Sephiroth</dc:creator>
  <cp:lastModifiedBy>Carole DINH</cp:lastModifiedBy>
  <cp:revision>94</cp:revision>
  <dcterms:created xsi:type="dcterms:W3CDTF">2016-02-25T03:14:16Z</dcterms:created>
  <dcterms:modified xsi:type="dcterms:W3CDTF">2020-09-22T03:15:46Z</dcterms:modified>
</cp:coreProperties>
</file>