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14" r:id="rId2"/>
    <p:sldMasterId id="2147483750" r:id="rId3"/>
  </p:sldMasterIdLst>
  <p:sldIdLst>
    <p:sldId id="256" r:id="rId4"/>
    <p:sldId id="257" r:id="rId5"/>
    <p:sldId id="258" r:id="rId6"/>
    <p:sldId id="261" r:id="rId7"/>
    <p:sldId id="260" r:id="rId8"/>
    <p:sldId id="274" r:id="rId9"/>
    <p:sldId id="262" r:id="rId10"/>
    <p:sldId id="264" r:id="rId11"/>
    <p:sldId id="273" r:id="rId12"/>
    <p:sldId id="276" r:id="rId13"/>
    <p:sldId id="263" r:id="rId14"/>
    <p:sldId id="266" r:id="rId15"/>
    <p:sldId id="267" r:id="rId16"/>
    <p:sldId id="265" r:id="rId17"/>
    <p:sldId id="268" r:id="rId18"/>
    <p:sldId id="269" r:id="rId19"/>
    <p:sldId id="270" r:id="rId20"/>
    <p:sldId id="271" r:id="rId21"/>
    <p:sldId id="278" r:id="rId22"/>
    <p:sldId id="27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50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Feuil1!$A$3</c:f>
              <c:strCache>
                <c:ptCount val="1"/>
                <c:pt idx="0">
                  <c:v>pains au chocolat</c:v>
                </c:pt>
              </c:strCache>
            </c:strRef>
          </c:tx>
          <c:invertIfNegative val="0"/>
          <c:cat>
            <c:strRef>
              <c:f>Feuil1!$B$2:$F$2</c:f>
              <c:strCache>
                <c:ptCount val="5"/>
                <c:pt idx="0">
                  <c:v>juillet</c:v>
                </c:pt>
                <c:pt idx="1">
                  <c:v>aout</c:v>
                </c:pt>
                <c:pt idx="2">
                  <c:v>septembre</c:v>
                </c:pt>
                <c:pt idx="3">
                  <c:v>octobre</c:v>
                </c:pt>
                <c:pt idx="4">
                  <c:v>total </c:v>
                </c:pt>
              </c:strCache>
            </c:strRef>
          </c:cat>
          <c:val>
            <c:numRef>
              <c:f>Feuil1!$B$3:$F$3</c:f>
              <c:numCache>
                <c:formatCode>General</c:formatCode>
                <c:ptCount val="5"/>
                <c:pt idx="0">
                  <c:v>4700.0</c:v>
                </c:pt>
                <c:pt idx="1">
                  <c:v>8400.0</c:v>
                </c:pt>
                <c:pt idx="2">
                  <c:v>5000.0</c:v>
                </c:pt>
                <c:pt idx="3">
                  <c:v>12200.0</c:v>
                </c:pt>
                <c:pt idx="4">
                  <c:v>30300.0</c:v>
                </c:pt>
              </c:numCache>
            </c:numRef>
          </c:val>
        </c:ser>
        <c:ser>
          <c:idx val="1"/>
          <c:order val="1"/>
          <c:tx>
            <c:strRef>
              <c:f>Feuil1!$A$4</c:f>
              <c:strCache>
                <c:ptCount val="1"/>
                <c:pt idx="0">
                  <c:v>croissants</c:v>
                </c:pt>
              </c:strCache>
            </c:strRef>
          </c:tx>
          <c:invertIfNegative val="0"/>
          <c:cat>
            <c:strRef>
              <c:f>Feuil1!$B$2:$F$2</c:f>
              <c:strCache>
                <c:ptCount val="5"/>
                <c:pt idx="0">
                  <c:v>juillet</c:v>
                </c:pt>
                <c:pt idx="1">
                  <c:v>aout</c:v>
                </c:pt>
                <c:pt idx="2">
                  <c:v>septembre</c:v>
                </c:pt>
                <c:pt idx="3">
                  <c:v>octobre</c:v>
                </c:pt>
                <c:pt idx="4">
                  <c:v>total </c:v>
                </c:pt>
              </c:strCache>
            </c:strRef>
          </c:cat>
          <c:val>
            <c:numRef>
              <c:f>Feuil1!$B$4:$F$4</c:f>
              <c:numCache>
                <c:formatCode>General</c:formatCode>
                <c:ptCount val="5"/>
                <c:pt idx="0">
                  <c:v>3200.0</c:v>
                </c:pt>
                <c:pt idx="1">
                  <c:v>5500.0</c:v>
                </c:pt>
                <c:pt idx="2">
                  <c:v>3100.0</c:v>
                </c:pt>
                <c:pt idx="3">
                  <c:v>6700.0</c:v>
                </c:pt>
                <c:pt idx="4">
                  <c:v>18500.0</c:v>
                </c:pt>
              </c:numCache>
            </c:numRef>
          </c:val>
        </c:ser>
        <c:ser>
          <c:idx val="2"/>
          <c:order val="2"/>
          <c:tx>
            <c:strRef>
              <c:f>Feuil1!$A$5</c:f>
              <c:strCache>
                <c:ptCount val="1"/>
                <c:pt idx="0">
                  <c:v>coca cola</c:v>
                </c:pt>
              </c:strCache>
            </c:strRef>
          </c:tx>
          <c:invertIfNegative val="0"/>
          <c:cat>
            <c:strRef>
              <c:f>Feuil1!$B$2:$F$2</c:f>
              <c:strCache>
                <c:ptCount val="5"/>
                <c:pt idx="0">
                  <c:v>juillet</c:v>
                </c:pt>
                <c:pt idx="1">
                  <c:v>aout</c:v>
                </c:pt>
                <c:pt idx="2">
                  <c:v>septembre</c:v>
                </c:pt>
                <c:pt idx="3">
                  <c:v>octobre</c:v>
                </c:pt>
                <c:pt idx="4">
                  <c:v>total </c:v>
                </c:pt>
              </c:strCache>
            </c:strRef>
          </c:cat>
          <c:val>
            <c:numRef>
              <c:f>Feuil1!$B$5:$F$5</c:f>
              <c:numCache>
                <c:formatCode>General</c:formatCode>
                <c:ptCount val="5"/>
                <c:pt idx="0">
                  <c:v>2250.0</c:v>
                </c:pt>
                <c:pt idx="1">
                  <c:v>5200.0</c:v>
                </c:pt>
                <c:pt idx="2">
                  <c:v>2000.0</c:v>
                </c:pt>
                <c:pt idx="3">
                  <c:v>5600.0</c:v>
                </c:pt>
                <c:pt idx="4">
                  <c:v>15050.0</c:v>
                </c:pt>
              </c:numCache>
            </c:numRef>
          </c:val>
        </c:ser>
        <c:ser>
          <c:idx val="3"/>
          <c:order val="3"/>
          <c:tx>
            <c:strRef>
              <c:f>Feuil1!$A$6</c:f>
              <c:strCache>
                <c:ptCount val="1"/>
                <c:pt idx="0">
                  <c:v>sprite</c:v>
                </c:pt>
              </c:strCache>
            </c:strRef>
          </c:tx>
          <c:invertIfNegative val="0"/>
          <c:cat>
            <c:strRef>
              <c:f>Feuil1!$B$2:$F$2</c:f>
              <c:strCache>
                <c:ptCount val="5"/>
                <c:pt idx="0">
                  <c:v>juillet</c:v>
                </c:pt>
                <c:pt idx="1">
                  <c:v>aout</c:v>
                </c:pt>
                <c:pt idx="2">
                  <c:v>septembre</c:v>
                </c:pt>
                <c:pt idx="3">
                  <c:v>octobre</c:v>
                </c:pt>
                <c:pt idx="4">
                  <c:v>total </c:v>
                </c:pt>
              </c:strCache>
            </c:strRef>
          </c:cat>
          <c:val>
            <c:numRef>
              <c:f>Feuil1!$B$6:$F$6</c:f>
              <c:numCache>
                <c:formatCode>General</c:formatCode>
                <c:ptCount val="5"/>
                <c:pt idx="0">
                  <c:v>1000.0</c:v>
                </c:pt>
                <c:pt idx="1">
                  <c:v>2800.0</c:v>
                </c:pt>
                <c:pt idx="2">
                  <c:v>1200.0</c:v>
                </c:pt>
                <c:pt idx="3">
                  <c:v>3800.0</c:v>
                </c:pt>
                <c:pt idx="4">
                  <c:v>8800.0</c:v>
                </c:pt>
              </c:numCache>
            </c:numRef>
          </c:val>
        </c:ser>
        <c:ser>
          <c:idx val="4"/>
          <c:order val="4"/>
          <c:tx>
            <c:strRef>
              <c:f>Feuil1!$A$7</c:f>
              <c:strCache>
                <c:ptCount val="1"/>
                <c:pt idx="0">
                  <c:v>orangina</c:v>
                </c:pt>
              </c:strCache>
            </c:strRef>
          </c:tx>
          <c:invertIfNegative val="0"/>
          <c:cat>
            <c:strRef>
              <c:f>Feuil1!$B$2:$F$2</c:f>
              <c:strCache>
                <c:ptCount val="5"/>
                <c:pt idx="0">
                  <c:v>juillet</c:v>
                </c:pt>
                <c:pt idx="1">
                  <c:v>aout</c:v>
                </c:pt>
                <c:pt idx="2">
                  <c:v>septembre</c:v>
                </c:pt>
                <c:pt idx="3">
                  <c:v>octobre</c:v>
                </c:pt>
                <c:pt idx="4">
                  <c:v>total </c:v>
                </c:pt>
              </c:strCache>
            </c:strRef>
          </c:cat>
          <c:val>
            <c:numRef>
              <c:f>Feuil1!$B$7:$F$7</c:f>
              <c:numCache>
                <c:formatCode>General</c:formatCode>
                <c:ptCount val="5"/>
                <c:pt idx="0">
                  <c:v>2100.0</c:v>
                </c:pt>
                <c:pt idx="1">
                  <c:v>1050.0</c:v>
                </c:pt>
                <c:pt idx="2">
                  <c:v>850.0</c:v>
                </c:pt>
                <c:pt idx="3">
                  <c:v>3100.0</c:v>
                </c:pt>
                <c:pt idx="4">
                  <c:v>7100.0</c:v>
                </c:pt>
              </c:numCache>
            </c:numRef>
          </c:val>
        </c:ser>
        <c:dLbls>
          <c:showLegendKey val="0"/>
          <c:showVal val="0"/>
          <c:showCatName val="0"/>
          <c:showSerName val="0"/>
          <c:showPercent val="0"/>
          <c:showBubbleSize val="0"/>
        </c:dLbls>
        <c:gapWidth val="75"/>
        <c:overlap val="-25"/>
        <c:axId val="124357672"/>
        <c:axId val="124360728"/>
      </c:barChart>
      <c:catAx>
        <c:axId val="124357672"/>
        <c:scaling>
          <c:orientation val="minMax"/>
        </c:scaling>
        <c:delete val="0"/>
        <c:axPos val="b"/>
        <c:majorTickMark val="none"/>
        <c:minorTickMark val="none"/>
        <c:tickLblPos val="nextTo"/>
        <c:crossAx val="124360728"/>
        <c:crosses val="autoZero"/>
        <c:auto val="1"/>
        <c:lblAlgn val="ctr"/>
        <c:lblOffset val="100"/>
        <c:noMultiLvlLbl val="0"/>
      </c:catAx>
      <c:valAx>
        <c:axId val="124360728"/>
        <c:scaling>
          <c:orientation val="minMax"/>
        </c:scaling>
        <c:delete val="0"/>
        <c:axPos val="l"/>
        <c:majorGridlines/>
        <c:numFmt formatCode="General" sourceLinked="1"/>
        <c:majorTickMark val="none"/>
        <c:minorTickMark val="none"/>
        <c:tickLblPos val="nextTo"/>
        <c:crossAx val="124357672"/>
        <c:crosses val="autoZero"/>
        <c:crossBetween val="between"/>
      </c:valAx>
      <c:spPr>
        <a:noFill/>
        <a:ln w="25400">
          <a:noFill/>
        </a:ln>
      </c:spPr>
    </c:plotArea>
    <c:legend>
      <c:legendPos val="b"/>
      <c:layout/>
      <c:overlay val="0"/>
    </c:legend>
    <c:plotVisOnly val="1"/>
    <c:dispBlanksAs val="gap"/>
    <c:showDLblsOverMax val="0"/>
  </c:chart>
  <c:txPr>
    <a:bodyPr/>
    <a:lstStyle/>
    <a:p>
      <a:pPr>
        <a:defRPr sz="1800"/>
      </a:pPr>
      <a:endParaRPr lang="fr-FR"/>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fr-FR" smtClean="0"/>
              <a:t>Cliquez et modifiez le titre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18/02/13</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18/02/13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18/02/13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18/02/13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18/02/13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fr-FR" smtClean="0"/>
              <a:t>Cliquez et modifiez le titre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2DF66AD8-BC4A-4004-9882-414398D930CA}" type="datetimeFigureOut">
              <a:rPr lang="en-US" smtClean="0"/>
              <a:t>18/02/13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fr-FR" smtClean="0"/>
              <a:t>Cliquez et modifiez le titre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2DF66AD8-BC4A-4004-9882-414398D930CA}" type="datetimeFigureOut">
              <a:rPr lang="en-US" smtClean="0"/>
              <a:t>18/02/13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fr-FR" smtClean="0"/>
              <a:t>Faire glisser l'image vers l'espace réservé ou cliquer sur l'icône pour l'ajouter</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images avec légende">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fr-FR" smtClean="0"/>
              <a:t>Faire glisser l'image vers l'espace réservé ou cliquer sur l'icône pour l'ajouter</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fr-FR" smtClean="0"/>
              <a:t>Faire glisser l'image vers l'espace réservé ou cliquer sur l'icône pour l'ajouter</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fr-FR" smtClean="0"/>
              <a:t>Cliquez et modifiez le titre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2DF66AD8-BC4A-4004-9882-414398D930CA}" type="datetimeFigureOut">
              <a:rPr lang="en-US" smtClean="0"/>
              <a:t>18/02/13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 au-dessus de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fr-FR" smtClean="0"/>
              <a:t>Cliquez et modifiez le titre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2DF66AD8-BC4A-4004-9882-414398D930CA}" type="datetimeFigureOut">
              <a:rPr lang="en-US" smtClean="0"/>
              <a:t>18/02/13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fr-FR" smtClean="0"/>
              <a:t>Faire glisser l'image vers l'espace réservé ou cliquer sur l'icône pour l'ajouter</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images au-dessus de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fr-FR" smtClean="0"/>
              <a:t>Cliquez et modifiez le titre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fr-FR" smtClean="0"/>
              <a:t>Faire glisser l'image vers l'espace réservé ou cliquer sur l'icône pour l'ajouter</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2DF66AD8-BC4A-4004-9882-414398D930CA}" type="datetimeFigureOut">
              <a:rPr lang="en-US" smtClean="0"/>
              <a:t>18/02/13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re et texte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18/02/13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18/02/13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fr-FR" smtClean="0"/>
              <a:t>Cliquez et modifiez le titre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18/02/13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DF66AD8-BC4A-4004-9882-414398D930CA}" type="datetimeFigureOut">
              <a:rPr lang="en-US" smtClean="0">
                <a:solidFill>
                  <a:prstClr val="black">
                    <a:tint val="75000"/>
                  </a:prstClr>
                </a:solidFill>
                <a:latin typeface="Calibri"/>
              </a:rPr>
              <a:pPr/>
              <a:t>18/02/13</a:t>
            </a:fld>
            <a:endParaRPr lang="en-US">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B9D2C864-9362-43C7-A136-D9C41D93A96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74534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DF66AD8-BC4A-4004-9882-414398D930CA}" type="datetimeFigureOut">
              <a:rPr lang="en-US" smtClean="0">
                <a:solidFill>
                  <a:prstClr val="black">
                    <a:tint val="75000"/>
                  </a:prstClr>
                </a:solidFill>
                <a:latin typeface="Calibri"/>
              </a:rPr>
              <a:pPr/>
              <a:t>18/02/13</a:t>
            </a:fld>
            <a:endParaRPr lang="en-US">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B9D2C864-9362-43C7-A136-D9C41D93A96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45612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DF66AD8-BC4A-4004-9882-414398D930CA}" type="datetimeFigureOut">
              <a:rPr lang="en-US" smtClean="0">
                <a:solidFill>
                  <a:prstClr val="black">
                    <a:tint val="75000"/>
                  </a:prstClr>
                </a:solidFill>
                <a:latin typeface="Calibri"/>
              </a:rPr>
              <a:pPr/>
              <a:t>18/02/13</a:t>
            </a:fld>
            <a:endParaRPr lang="en-US">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B9D2C864-9362-43C7-A136-D9C41D93A96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85545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DF66AD8-BC4A-4004-9882-414398D930CA}" type="datetimeFigureOut">
              <a:rPr lang="en-US" smtClean="0">
                <a:solidFill>
                  <a:prstClr val="black">
                    <a:tint val="75000"/>
                  </a:prstClr>
                </a:solidFill>
                <a:latin typeface="Calibri"/>
              </a:rPr>
              <a:pPr/>
              <a:t>18/02/13</a:t>
            </a:fld>
            <a:endParaRPr lang="en-US">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B9D2C864-9362-43C7-A136-D9C41D93A96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96067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DF66AD8-BC4A-4004-9882-414398D930CA}" type="datetimeFigureOut">
              <a:rPr lang="en-US" smtClean="0">
                <a:solidFill>
                  <a:prstClr val="black">
                    <a:tint val="75000"/>
                  </a:prstClr>
                </a:solidFill>
                <a:latin typeface="Calibri"/>
              </a:rPr>
              <a:pPr/>
              <a:t>18/02/13</a:t>
            </a:fld>
            <a:endParaRPr lang="en-US">
              <a:solidFill>
                <a:prstClr val="black">
                  <a:tint val="75000"/>
                </a:prstClr>
              </a:solidFill>
              <a:latin typeface="Calibri"/>
            </a:endParaRPr>
          </a:p>
        </p:txBody>
      </p:sp>
      <p:sp>
        <p:nvSpPr>
          <p:cNvPr id="8" name="Espace réservé du pied de page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Espace réservé du numéro de diapositive 8"/>
          <p:cNvSpPr>
            <a:spLocks noGrp="1"/>
          </p:cNvSpPr>
          <p:nvPr>
            <p:ph type="sldNum" sz="quarter" idx="12"/>
          </p:nvPr>
        </p:nvSpPr>
        <p:spPr/>
        <p:txBody>
          <a:bodyPr/>
          <a:lstStyle/>
          <a:p>
            <a:fld id="{B9D2C864-9362-43C7-A136-D9C41D93A96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21500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2DF66AD8-BC4A-4004-9882-414398D930CA}" type="datetimeFigureOut">
              <a:rPr lang="en-US" smtClean="0">
                <a:solidFill>
                  <a:prstClr val="black">
                    <a:tint val="75000"/>
                  </a:prstClr>
                </a:solidFill>
                <a:latin typeface="Calibri"/>
              </a:rPr>
              <a:pPr/>
              <a:t>18/02/13</a:t>
            </a:fld>
            <a:endParaRPr lang="en-US">
              <a:solidFill>
                <a:prstClr val="black">
                  <a:tint val="75000"/>
                </a:prstClr>
              </a:solidFill>
              <a:latin typeface="Calibri"/>
            </a:endParaRPr>
          </a:p>
        </p:txBody>
      </p:sp>
      <p:sp>
        <p:nvSpPr>
          <p:cNvPr id="4" name="Espace réservé du pied de page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Espace réservé du numéro de diapositive 4"/>
          <p:cNvSpPr>
            <a:spLocks noGrp="1"/>
          </p:cNvSpPr>
          <p:nvPr>
            <p:ph type="sldNum" sz="quarter" idx="12"/>
          </p:nvPr>
        </p:nvSpPr>
        <p:spPr/>
        <p:txBody>
          <a:bodyPr/>
          <a:lstStyle/>
          <a:p>
            <a:fld id="{B9D2C864-9362-43C7-A136-D9C41D93A96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12558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DF66AD8-BC4A-4004-9882-414398D930CA}" type="datetimeFigureOut">
              <a:rPr lang="en-US" smtClean="0">
                <a:solidFill>
                  <a:prstClr val="black">
                    <a:tint val="75000"/>
                  </a:prstClr>
                </a:solidFill>
                <a:latin typeface="Calibri"/>
              </a:rPr>
              <a:pPr/>
              <a:t>18/02/13</a:t>
            </a:fld>
            <a:endParaRPr lang="en-US">
              <a:solidFill>
                <a:prstClr val="black">
                  <a:tint val="75000"/>
                </a:prstClr>
              </a:solidFill>
              <a:latin typeface="Calibri"/>
            </a:endParaRPr>
          </a:p>
        </p:txBody>
      </p:sp>
      <p:sp>
        <p:nvSpPr>
          <p:cNvPr id="3" name="Espace réservé du pied de page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Espace réservé du numéro de diapositive 3"/>
          <p:cNvSpPr>
            <a:spLocks noGrp="1"/>
          </p:cNvSpPr>
          <p:nvPr>
            <p:ph type="sldNum" sz="quarter" idx="12"/>
          </p:nvPr>
        </p:nvSpPr>
        <p:spPr/>
        <p:txBody>
          <a:bodyPr/>
          <a:lstStyle/>
          <a:p>
            <a:fld id="{B9D2C864-9362-43C7-A136-D9C41D93A96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01691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DF66AD8-BC4A-4004-9882-414398D930CA}" type="datetimeFigureOut">
              <a:rPr lang="en-US" smtClean="0">
                <a:solidFill>
                  <a:prstClr val="black">
                    <a:tint val="75000"/>
                  </a:prstClr>
                </a:solidFill>
                <a:latin typeface="Calibri"/>
              </a:rPr>
              <a:pPr/>
              <a:t>18/02/13</a:t>
            </a:fld>
            <a:endParaRPr lang="en-US">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B9D2C864-9362-43C7-A136-D9C41D93A96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386152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DF66AD8-BC4A-4004-9882-414398D930CA}" type="datetimeFigureOut">
              <a:rPr lang="en-US" smtClean="0">
                <a:solidFill>
                  <a:prstClr val="black">
                    <a:tint val="75000"/>
                  </a:prstClr>
                </a:solidFill>
                <a:latin typeface="Calibri"/>
              </a:rPr>
              <a:pPr/>
              <a:t>18/02/13</a:t>
            </a:fld>
            <a:endParaRPr lang="en-US">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B9D2C864-9362-43C7-A136-D9C41D93A96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64930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filigrane">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FR" smtClean="0"/>
              <a:t>Cliquez pour modifier les styles du texte du masque</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fr-FR" smtClean="0"/>
              <a:t>Cliquez et modifiez le titre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18/02/13</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DF66AD8-BC4A-4004-9882-414398D930CA}" type="datetimeFigureOut">
              <a:rPr lang="en-US" smtClean="0">
                <a:solidFill>
                  <a:prstClr val="black">
                    <a:tint val="75000"/>
                  </a:prstClr>
                </a:solidFill>
                <a:latin typeface="Calibri"/>
              </a:rPr>
              <a:pPr/>
              <a:t>18/02/13</a:t>
            </a:fld>
            <a:endParaRPr lang="en-US">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B9D2C864-9362-43C7-A136-D9C41D93A96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73120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DF66AD8-BC4A-4004-9882-414398D930CA}" type="datetimeFigureOut">
              <a:rPr lang="en-US" smtClean="0">
                <a:solidFill>
                  <a:prstClr val="black">
                    <a:tint val="75000"/>
                  </a:prstClr>
                </a:solidFill>
                <a:latin typeface="Calibri"/>
              </a:rPr>
              <a:pPr/>
              <a:t>18/02/13</a:t>
            </a:fld>
            <a:endParaRPr lang="en-US">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B9D2C864-9362-43C7-A136-D9C41D93A96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141293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fr-FR" smtClean="0"/>
              <a:t>Cliquez et modifiez le titre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fld id="{1074D697-71FD-7E40-8406-865F948CA859}" type="datetimeFigureOut">
              <a:rPr lang="fr-FR" smtClean="0">
                <a:solidFill>
                  <a:prstClr val="black">
                    <a:tint val="75000"/>
                  </a:prstClr>
                </a:solidFill>
                <a:latin typeface="Calibri"/>
              </a:rPr>
              <a:pPr/>
              <a:t>18/02/13</a:t>
            </a:fld>
            <a:endParaRPr lang="fr-FR">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AEBB02A-E5D7-264B-8754-6E291F07ABFD}"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1074D697-71FD-7E40-8406-865F948CA859}" type="datetimeFigureOut">
              <a:rPr lang="fr-FR" smtClean="0">
                <a:solidFill>
                  <a:prstClr val="black">
                    <a:tint val="75000"/>
                  </a:prstClr>
                </a:solidFill>
                <a:latin typeface="Calibri"/>
              </a:rPr>
              <a:pPr/>
              <a:t>18/02/13</a:t>
            </a:fld>
            <a:endParaRPr lang="fr-FR">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AEBB02A-E5D7-264B-8754-6E291F07ABFD}"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fr-FR" smtClean="0"/>
              <a:t>Cliquez et modifiez le titre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18/02/13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fr-FR" smtClean="0"/>
              <a:t>Cliquez et modifiez le titre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1074D697-71FD-7E40-8406-865F948CA859}" type="datetimeFigureOut">
              <a:rPr lang="fr-FR" smtClean="0">
                <a:solidFill>
                  <a:prstClr val="black">
                    <a:tint val="75000"/>
                  </a:prstClr>
                </a:solidFill>
                <a:latin typeface="Calibri"/>
              </a:rPr>
              <a:pPr/>
              <a:t>18/02/13</a:t>
            </a:fld>
            <a:endParaRPr lang="fr-FR">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AEBB02A-E5D7-264B-8754-6E291F07ABFD}"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fr-FR" smtClean="0"/>
              <a:t>Cliquez et modifiez le titre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1074D697-71FD-7E40-8406-865F948CA859}" type="datetimeFigureOut">
              <a:rPr lang="fr-FR" smtClean="0">
                <a:solidFill>
                  <a:prstClr val="black">
                    <a:tint val="75000"/>
                  </a:prstClr>
                </a:solidFill>
                <a:latin typeface="Calibri"/>
              </a:rPr>
              <a:pPr/>
              <a:t>18/02/13</a:t>
            </a:fld>
            <a:endParaRPr lang="fr-FR">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AEBB02A-E5D7-264B-8754-6E291F07ABFD}"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fld id="{1074D697-71FD-7E40-8406-865F948CA859}" type="datetimeFigureOut">
              <a:rPr lang="fr-FR" smtClean="0">
                <a:solidFill>
                  <a:prstClr val="black">
                    <a:tint val="75000"/>
                  </a:prstClr>
                </a:solidFill>
                <a:latin typeface="Calibri"/>
              </a:rPr>
              <a:pPr/>
              <a:t>18/02/13</a:t>
            </a:fld>
            <a:endParaRPr lang="fr-FR">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fr-FR">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7AEBB02A-E5D7-264B-8754-6E291F07ABFD}"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1074D697-71FD-7E40-8406-865F948CA859}" type="datetimeFigureOut">
              <a:rPr lang="fr-FR" smtClean="0">
                <a:solidFill>
                  <a:prstClr val="black">
                    <a:tint val="75000"/>
                  </a:prstClr>
                </a:solidFill>
                <a:latin typeface="Calibri"/>
              </a:rPr>
              <a:pPr/>
              <a:t>18/02/13</a:t>
            </a:fld>
            <a:endParaRPr lang="fr-FR">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fr-FR">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7AEBB02A-E5D7-264B-8754-6E291F07ABFD}"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74D697-71FD-7E40-8406-865F948CA859}" type="datetimeFigureOut">
              <a:rPr lang="fr-FR" smtClean="0">
                <a:solidFill>
                  <a:prstClr val="black">
                    <a:tint val="75000"/>
                  </a:prstClr>
                </a:solidFill>
                <a:latin typeface="Calibri"/>
              </a:rPr>
              <a:pPr/>
              <a:t>18/02/13</a:t>
            </a:fld>
            <a:endParaRPr lang="fr-FR">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fr-FR">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7AEBB02A-E5D7-264B-8754-6E291F07ABFD}"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fr-FR" smtClean="0"/>
              <a:t>Cliquez et modifiez le titre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fr-FR" smtClean="0"/>
              <a:t>Cliquez pour modifier les styles du texte du masque</a:t>
            </a:r>
          </a:p>
        </p:txBody>
      </p:sp>
      <p:sp>
        <p:nvSpPr>
          <p:cNvPr id="4" name="Date Placeholder 3"/>
          <p:cNvSpPr>
            <a:spLocks noGrp="1"/>
          </p:cNvSpPr>
          <p:nvPr>
            <p:ph type="dt" sz="half" idx="10"/>
          </p:nvPr>
        </p:nvSpPr>
        <p:spPr/>
        <p:txBody>
          <a:bodyPr/>
          <a:lstStyle/>
          <a:p>
            <a:fld id="{2DF66AD8-BC4A-4004-9882-414398D930CA}" type="datetimeFigureOut">
              <a:rPr lang="en-US" smtClean="0"/>
              <a:t>18/02/13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fr-FR" smtClean="0"/>
              <a:t>Cliquez et modifiez le titre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1074D697-71FD-7E40-8406-865F948CA859}" type="datetimeFigureOut">
              <a:rPr lang="fr-FR" smtClean="0">
                <a:solidFill>
                  <a:prstClr val="black">
                    <a:tint val="75000"/>
                  </a:prstClr>
                </a:solidFill>
                <a:latin typeface="Calibri"/>
              </a:rPr>
              <a:pPr/>
              <a:t>18/02/13</a:t>
            </a:fld>
            <a:endParaRPr lang="fr-FR">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AEBB02A-E5D7-264B-8754-6E291F07ABFD}"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fr-FR" smtClean="0"/>
              <a:t>Cliquez et modifiez le titre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1074D697-71FD-7E40-8406-865F948CA859}" type="datetimeFigureOut">
              <a:rPr lang="fr-FR" smtClean="0">
                <a:solidFill>
                  <a:prstClr val="black">
                    <a:tint val="75000"/>
                  </a:prstClr>
                </a:solidFill>
                <a:latin typeface="Calibri"/>
              </a:rPr>
              <a:pPr/>
              <a:t>18/02/13</a:t>
            </a:fld>
            <a:endParaRPr lang="fr-FR">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AEBB02A-E5D7-264B-8754-6E291F07ABFD}"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1074D697-71FD-7E40-8406-865F948CA859}" type="datetimeFigureOut">
              <a:rPr lang="fr-FR" smtClean="0">
                <a:solidFill>
                  <a:prstClr val="black">
                    <a:tint val="75000"/>
                  </a:prstClr>
                </a:solidFill>
                <a:latin typeface="Calibri"/>
              </a:rPr>
              <a:pPr/>
              <a:t>18/02/13</a:t>
            </a:fld>
            <a:endParaRPr lang="fr-FR">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AEBB02A-E5D7-264B-8754-6E291F07ABFD}"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fr-FR" smtClean="0"/>
              <a:t>Cliquez et modifiez le titre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1074D697-71FD-7E40-8406-865F948CA859}" type="datetimeFigureOut">
              <a:rPr lang="fr-FR" smtClean="0">
                <a:solidFill>
                  <a:prstClr val="black">
                    <a:tint val="75000"/>
                  </a:prstClr>
                </a:solidFill>
                <a:latin typeface="Calibri"/>
              </a:rPr>
              <a:pPr/>
              <a:t>18/02/13</a:t>
            </a:fld>
            <a:endParaRPr lang="fr-FR">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AEBB02A-E5D7-264B-8754-6E291F07ABFD}"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avec filigrane">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FR" smtClean="0"/>
              <a:t>Cliquez pour modifier les styles du texte du masque</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fr-FR" smtClean="0"/>
              <a:t>Cliquez et modifiez le titre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2DF66AD8-BC4A-4004-9882-414398D930CA}" type="datetimeFigureOut">
              <a:rPr lang="en-US" smtClean="0"/>
              <a:t>18/02/13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avec imag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fr-FR" smtClean="0"/>
              <a:t>Cliquez et modifiez le titre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2DF66AD8-BC4A-4004-9882-414398D930CA}" type="datetimeFigureOut">
              <a:rPr lang="en-US" smtClean="0"/>
              <a:t>18/02/13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18/02/13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18/02/13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18/02/13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1.xml"/><Relationship Id="rId12" Type="http://schemas.openxmlformats.org/officeDocument/2006/relationships/theme" Target="../theme/theme2.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2.xml"/><Relationship Id="rId12" Type="http://schemas.openxmlformats.org/officeDocument/2006/relationships/slideLayout" Target="../slideLayouts/slideLayout43.xml"/><Relationship Id="rId13" Type="http://schemas.openxmlformats.org/officeDocument/2006/relationships/theme" Target="../theme/theme3.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fr-FR" smtClean="0"/>
              <a:t>Cliquez et modifiez le titre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18/02/13</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F66AD8-BC4A-4004-9882-414398D930CA}" type="datetimeFigureOut">
              <a:rPr lang="en-US" smtClean="0">
                <a:solidFill>
                  <a:prstClr val="black">
                    <a:tint val="75000"/>
                  </a:prstClr>
                </a:solidFill>
                <a:latin typeface="Calibri"/>
              </a:rPr>
              <a:pPr/>
              <a:t>18/02/13</a:t>
            </a:fld>
            <a:endParaRPr lang="en-US">
              <a:solidFill>
                <a:prstClr val="black">
                  <a:tint val="75000"/>
                </a:prstClr>
              </a:solidFill>
              <a:latin typeface="Calibri"/>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2C864-9362-43C7-A136-D9C41D93A96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2500734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fr-FR" smtClean="0"/>
              <a:t>Cliquez et modifiez le titre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2DF66AD8-BC4A-4004-9882-414398D930CA}" type="datetimeFigureOut">
              <a:rPr lang="en-US" smtClean="0"/>
              <a:t>18/02/13</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ndp.fr/crdp-dijon/quiz/quiz_b2i/B2i-Lycee/Domaine-2/index.html" TargetMode="External"/><Relationship Id="rId3" Type="http://schemas.openxmlformats.org/officeDocument/2006/relationships/hyperlink" Target="http://www.cndp.fr/crdp-dijon/quiz/quiz_b2i/B2i-Lycee/Domaine-4/index.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Pr%C3%A9nom.nom@gmail.com" TargetMode="External"/><Relationship Id="rId3" Type="http://schemas.openxmlformats.org/officeDocument/2006/relationships/hyperlink" Target="mailto:nom.pr%C3%A9nom@yahoo.f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1" Type="http://schemas.openxmlformats.org/officeDocument/2006/relationships/slideLayout" Target="../slideLayouts/slideLayout32.xml"/><Relationship Id="rId2" Type="http://schemas.openxmlformats.org/officeDocument/2006/relationships/image" Target="../media/image2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hyperlink" Target="http://www.cndp.fr/crdp-dijon/quiz/quiz_b2i/B2i-Lycee/Domaine-3/index.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3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jpeg"/><Relationship Id="rId1" Type="http://schemas.openxmlformats.org/officeDocument/2006/relationships/slideLayout" Target="../slideLayouts/slideLayout22.xml"/><Relationship Id="rId2"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ndp.fr/crdp-dijon/quiz/quiz_b2i/B2i-Lycee/domaine-1/index.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09800" y="2291212"/>
            <a:ext cx="6477000" cy="1914144"/>
          </a:xfrm>
        </p:spPr>
        <p:txBody>
          <a:bodyPr/>
          <a:lstStyle/>
          <a:p>
            <a:r>
              <a:rPr lang="fr-FR" dirty="0" smtClean="0"/>
              <a:t>Le B2i au LPCH Escoffier</a:t>
            </a:r>
            <a:endParaRPr lang="fr-FR" dirty="0"/>
          </a:p>
        </p:txBody>
      </p:sp>
      <p:sp>
        <p:nvSpPr>
          <p:cNvPr id="3" name="Sous-titre 2"/>
          <p:cNvSpPr>
            <a:spLocks noGrp="1"/>
          </p:cNvSpPr>
          <p:nvPr>
            <p:ph type="subTitle" idx="1"/>
          </p:nvPr>
        </p:nvSpPr>
        <p:spPr/>
        <p:txBody>
          <a:bodyPr>
            <a:normAutofit/>
          </a:bodyPr>
          <a:lstStyle/>
          <a:p>
            <a:pPr algn="ctr"/>
            <a:r>
              <a:rPr lang="fr-FR" sz="3200" dirty="0" smtClean="0"/>
              <a:t>Acquérir et valider des compétences dans le domaine numérique</a:t>
            </a:r>
            <a:endParaRPr lang="fr-FR" sz="3200" dirty="0"/>
          </a:p>
        </p:txBody>
      </p:sp>
      <p:pic>
        <p:nvPicPr>
          <p:cNvPr id="5" name="Image 4" descr="crbst_logo-facade-principale.jpg"/>
          <p:cNvPicPr>
            <a:picLocks noChangeAspect="1"/>
          </p:cNvPicPr>
          <p:nvPr/>
        </p:nvPicPr>
        <p:blipFill rotWithShape="1">
          <a:blip r:embed="rId2">
            <a:extLst>
              <a:ext uri="{28A0092B-C50C-407E-A947-70E740481C1C}">
                <a14:useLocalDpi xmlns:a14="http://schemas.microsoft.com/office/drawing/2010/main" val="0"/>
              </a:ext>
            </a:extLst>
          </a:blip>
          <a:srcRect l="34675" t="22318" b="-22318"/>
          <a:stretch/>
        </p:blipFill>
        <p:spPr>
          <a:xfrm>
            <a:off x="3032993" y="0"/>
            <a:ext cx="6111008" cy="4072410"/>
          </a:xfrm>
          <a:prstGeom prst="ellipse">
            <a:avLst/>
          </a:prstGeom>
          <a:ln>
            <a:noFill/>
          </a:ln>
          <a:effectLst>
            <a:softEdge rad="112500"/>
          </a:effectLst>
        </p:spPr>
      </p:pic>
      <p:sp>
        <p:nvSpPr>
          <p:cNvPr id="7" name="ZoneTexte 6"/>
          <p:cNvSpPr txBox="1"/>
          <p:nvPr/>
        </p:nvSpPr>
        <p:spPr>
          <a:xfrm rot="20743289">
            <a:off x="6964002" y="6219378"/>
            <a:ext cx="2556378" cy="377555"/>
          </a:xfrm>
          <a:prstGeom prst="rect">
            <a:avLst/>
          </a:prstGeom>
          <a:noFill/>
        </p:spPr>
        <p:txBody>
          <a:bodyPr wrap="square" rtlCol="0">
            <a:spAutoFit/>
          </a:bodyPr>
          <a:lstStyle/>
          <a:p>
            <a:r>
              <a:rPr lang="fr-FR" dirty="0" smtClean="0"/>
              <a:t>Jean </a:t>
            </a:r>
            <a:r>
              <a:rPr lang="fr-FR" dirty="0" err="1" smtClean="0"/>
              <a:t>paul</a:t>
            </a:r>
            <a:r>
              <a:rPr lang="fr-FR" dirty="0" smtClean="0"/>
              <a:t> Boyer   2012</a:t>
            </a:r>
            <a:endParaRPr lang="fr-FR" dirty="0"/>
          </a:p>
        </p:txBody>
      </p:sp>
    </p:spTree>
    <p:extLst>
      <p:ext uri="{BB962C8B-B14F-4D97-AF65-F5344CB8AC3E}">
        <p14:creationId xmlns:p14="http://schemas.microsoft.com/office/powerpoint/2010/main" val="13728577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0"/>
            <a:ext cx="7313613" cy="703777"/>
          </a:xfrm>
        </p:spPr>
        <p:txBody>
          <a:bodyPr/>
          <a:lstStyle/>
          <a:p>
            <a:r>
              <a:rPr lang="fr-FR" dirty="0" smtClean="0"/>
              <a:t>Validez vos acquis</a:t>
            </a:r>
            <a:endParaRPr lang="fr-FR" dirty="0"/>
          </a:p>
        </p:txBody>
      </p:sp>
      <p:sp>
        <p:nvSpPr>
          <p:cNvPr id="3" name="Espace réservé du contenu 2"/>
          <p:cNvSpPr>
            <a:spLocks noGrp="1"/>
          </p:cNvSpPr>
          <p:nvPr>
            <p:ph idx="1"/>
          </p:nvPr>
        </p:nvSpPr>
        <p:spPr>
          <a:xfrm>
            <a:off x="443716" y="1147462"/>
            <a:ext cx="8247005" cy="5431322"/>
          </a:xfrm>
        </p:spPr>
        <p:txBody>
          <a:bodyPr>
            <a:normAutofit fontScale="92500" lnSpcReduction="10000"/>
          </a:bodyPr>
          <a:lstStyle/>
          <a:p>
            <a:r>
              <a:rPr lang="fr-FR" dirty="0" smtClean="0"/>
              <a:t>Allez sur le site du LPCH Escoffier dans la rubrique Espace Elèves</a:t>
            </a:r>
          </a:p>
          <a:p>
            <a:r>
              <a:rPr lang="fr-FR" dirty="0" smtClean="0"/>
              <a:t>B2ii</a:t>
            </a:r>
          </a:p>
          <a:p>
            <a:r>
              <a:rPr lang="fr-FR" dirty="0" smtClean="0"/>
              <a:t>Cliquez sur la deuxième ligne rouge</a:t>
            </a:r>
          </a:p>
          <a:p>
            <a:r>
              <a:rPr lang="fr-FR" dirty="0" smtClean="0">
                <a:solidFill>
                  <a:prstClr val="black"/>
                </a:solidFill>
                <a:latin typeface="LucidaGrande"/>
                <a:hlinkClick r:id="rId2"/>
              </a:rPr>
              <a:t>2 : Adopter une attitude responsable</a:t>
            </a:r>
            <a:endParaRPr lang="fr-FR" dirty="0" smtClean="0"/>
          </a:p>
          <a:p>
            <a:r>
              <a:rPr lang="fr-FR" dirty="0" smtClean="0">
                <a:solidFill>
                  <a:prstClr val="black"/>
                </a:solidFill>
                <a:latin typeface="LucidaGrande"/>
              </a:rPr>
              <a:t>Cliquez sur la bonne réponse, validez </a:t>
            </a:r>
          </a:p>
          <a:p>
            <a:r>
              <a:rPr lang="fr-FR" dirty="0" smtClean="0">
                <a:solidFill>
                  <a:prstClr val="black"/>
                </a:solidFill>
                <a:latin typeface="LucidaGrande"/>
              </a:rPr>
              <a:t>En cas de mauvaise réponse réessayez une fois, validez et passez à la question suivante</a:t>
            </a:r>
          </a:p>
          <a:p>
            <a:r>
              <a:rPr lang="fr-FR" dirty="0" smtClean="0">
                <a:solidFill>
                  <a:prstClr val="black"/>
                </a:solidFill>
                <a:latin typeface="LucidaGrande"/>
              </a:rPr>
              <a:t>En fin de test le professeur ne peut valider le domaine que si vous avez atteint 80% de bonne réponse avec maximum 2 essais par réponse</a:t>
            </a:r>
          </a:p>
          <a:p>
            <a:r>
              <a:rPr lang="fr-FR" dirty="0" smtClean="0">
                <a:solidFill>
                  <a:prstClr val="black"/>
                </a:solidFill>
                <a:latin typeface="LucidaGrande"/>
                <a:hlinkClick r:id="rId3"/>
              </a:rPr>
              <a:t>Idem pour 4</a:t>
            </a:r>
            <a:r>
              <a:rPr lang="fr-FR" dirty="0">
                <a:solidFill>
                  <a:prstClr val="black"/>
                </a:solidFill>
                <a:latin typeface="LucidaGrande"/>
                <a:hlinkClick r:id="rId3"/>
              </a:rPr>
              <a:t> : S’informer, se documenter</a:t>
            </a:r>
            <a:endParaRPr lang="fr-FR" dirty="0">
              <a:solidFill>
                <a:prstClr val="black"/>
              </a:solidFill>
              <a:latin typeface="LucidaGrande"/>
            </a:endParaRPr>
          </a:p>
          <a:p>
            <a:endParaRPr lang="fr-FR" dirty="0" smtClean="0">
              <a:solidFill>
                <a:prstClr val="black"/>
              </a:solidFill>
              <a:latin typeface="LucidaGrande"/>
            </a:endParaRPr>
          </a:p>
          <a:p>
            <a:endParaRPr lang="fr-FR" dirty="0" smtClean="0">
              <a:solidFill>
                <a:prstClr val="black"/>
              </a:solidFill>
              <a:latin typeface="LucidaGrande"/>
            </a:endParaRPr>
          </a:p>
          <a:p>
            <a:pPr marL="0" indent="0">
              <a:buNone/>
            </a:pPr>
            <a:endParaRPr lang="fr-FR" dirty="0"/>
          </a:p>
        </p:txBody>
      </p:sp>
    </p:spTree>
    <p:extLst>
      <p:ext uri="{BB962C8B-B14F-4D97-AF65-F5344CB8AC3E}">
        <p14:creationId xmlns:p14="http://schemas.microsoft.com/office/powerpoint/2010/main" val="1978176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Mon informatique au Lycée</a:t>
            </a:r>
            <a:br>
              <a:rPr lang="fr-FR" dirty="0" smtClean="0"/>
            </a:br>
            <a:r>
              <a:rPr lang="fr-FR" sz="2400" dirty="0" smtClean="0"/>
              <a:t>l’arborescence compétence L1.2.</a:t>
            </a:r>
            <a:endParaRPr lang="fr-FR" sz="2400" dirty="0"/>
          </a:p>
        </p:txBody>
      </p:sp>
      <p:sp>
        <p:nvSpPr>
          <p:cNvPr id="3" name="Espace réservé du contenu 2"/>
          <p:cNvSpPr>
            <a:spLocks noGrp="1"/>
          </p:cNvSpPr>
          <p:nvPr>
            <p:ph idx="1"/>
          </p:nvPr>
        </p:nvSpPr>
        <p:spPr/>
        <p:txBody>
          <a:bodyPr>
            <a:normAutofit fontScale="92500" lnSpcReduction="20000"/>
          </a:bodyPr>
          <a:lstStyle/>
          <a:p>
            <a:r>
              <a:rPr lang="fr-FR" dirty="0" smtClean="0"/>
              <a:t>Entrez dans perso scribe</a:t>
            </a:r>
          </a:p>
          <a:p>
            <a:r>
              <a:rPr lang="fr-FR" dirty="0" smtClean="0"/>
              <a:t>Chaque document doit avoir un nom EVOCATEUR (un titre comme CV, CCF1 droit…)</a:t>
            </a:r>
          </a:p>
          <a:p>
            <a:r>
              <a:rPr lang="fr-FR" dirty="0" smtClean="0"/>
              <a:t>Ne laissez aucun document seul, créez des dossiers et des sous dossiers.</a:t>
            </a:r>
          </a:p>
          <a:p>
            <a:r>
              <a:rPr lang="fr-FR" dirty="0" smtClean="0"/>
              <a:t>Exemple : Dossier Logistique avec 3 sous dossiers M. Boyer, Mme </a:t>
            </a:r>
            <a:r>
              <a:rPr lang="fr-FR" dirty="0" err="1" smtClean="0"/>
              <a:t>Duong</a:t>
            </a:r>
            <a:r>
              <a:rPr lang="fr-FR" dirty="0" smtClean="0"/>
              <a:t>, Mme </a:t>
            </a:r>
            <a:r>
              <a:rPr lang="fr-FR" dirty="0" err="1" smtClean="0"/>
              <a:t>Henaff</a:t>
            </a:r>
            <a:r>
              <a:rPr lang="fr-FR" dirty="0" smtClean="0"/>
              <a:t> </a:t>
            </a:r>
          </a:p>
          <a:p>
            <a:r>
              <a:rPr lang="fr-FR" dirty="0" smtClean="0"/>
              <a:t> Attention, j’utilise les documents ou les logiciels dans le respect des droits de propriété L.2.3. dans la composition de mes documents.</a:t>
            </a:r>
            <a:endParaRPr lang="fr-FR" dirty="0"/>
          </a:p>
        </p:txBody>
      </p:sp>
    </p:spTree>
    <p:extLst>
      <p:ext uri="{BB962C8B-B14F-4D97-AF65-F5344CB8AC3E}">
        <p14:creationId xmlns:p14="http://schemas.microsoft.com/office/powerpoint/2010/main" val="30325689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Créez votre C.V. sous Word</a:t>
            </a:r>
            <a:br>
              <a:rPr lang="fr-FR" dirty="0" smtClean="0"/>
            </a:br>
            <a:r>
              <a:rPr lang="fr-FR" sz="2000" dirty="0" smtClean="0"/>
              <a:t>L1.1, L1.3., L1.4, L1.5. </a:t>
            </a:r>
            <a:endParaRPr lang="fr-FR" sz="2000" dirty="0"/>
          </a:p>
        </p:txBody>
      </p:sp>
      <p:sp>
        <p:nvSpPr>
          <p:cNvPr id="3" name="Espace réservé du contenu 2"/>
          <p:cNvSpPr>
            <a:spLocks noGrp="1"/>
          </p:cNvSpPr>
          <p:nvPr>
            <p:ph idx="1"/>
          </p:nvPr>
        </p:nvSpPr>
        <p:spPr>
          <a:xfrm>
            <a:off x="295739" y="1735138"/>
            <a:ext cx="8437269" cy="5122862"/>
          </a:xfrm>
        </p:spPr>
        <p:txBody>
          <a:bodyPr>
            <a:normAutofit fontScale="92500" lnSpcReduction="10000"/>
          </a:bodyPr>
          <a:lstStyle/>
          <a:p>
            <a:r>
              <a:rPr lang="fr-FR" dirty="0" smtClean="0"/>
              <a:t>Les élèves de terminales ont tout intérêt à créer et laisser leur CV au chef des travaux en l’autorisant à le communiquer aux entreprises qui le contact régulièrement pour des offres d’emplois. Ils seront ainsi sur le site du lycée (sans les coordonnées personnelles)</a:t>
            </a:r>
          </a:p>
          <a:p>
            <a:r>
              <a:rPr lang="fr-FR" dirty="0" smtClean="0"/>
              <a:t>Les modèles de CV ne manquent pas sur le net, il faut au moins 3 parties</a:t>
            </a:r>
          </a:p>
          <a:p>
            <a:pPr lvl="1"/>
            <a:r>
              <a:rPr lang="fr-FR" dirty="0" smtClean="0"/>
              <a:t>L’Etat civil (nom, coordonnées, Photo numérique…)</a:t>
            </a:r>
          </a:p>
          <a:p>
            <a:pPr lvl="1"/>
            <a:r>
              <a:rPr lang="fr-FR" dirty="0" smtClean="0"/>
              <a:t>Les formations et diplômes obtenus</a:t>
            </a:r>
          </a:p>
          <a:p>
            <a:pPr lvl="1"/>
            <a:r>
              <a:rPr lang="fr-FR" dirty="0" smtClean="0"/>
              <a:t>Les expériences professionnelles (stages, job d’été…)</a:t>
            </a:r>
          </a:p>
          <a:p>
            <a:pPr lvl="1"/>
            <a:r>
              <a:rPr lang="fr-FR" dirty="0" smtClean="0"/>
              <a:t>A cette occasion les élèves doivent créer une adresse </a:t>
            </a:r>
            <a:r>
              <a:rPr lang="fr-FR" dirty="0" err="1" smtClean="0"/>
              <a:t>mel</a:t>
            </a:r>
            <a:r>
              <a:rPr lang="fr-FR" dirty="0" smtClean="0"/>
              <a:t> professionnelle qui sera indiquée sur le CV</a:t>
            </a:r>
          </a:p>
          <a:p>
            <a:pPr lvl="1"/>
            <a:r>
              <a:rPr lang="fr-FR" dirty="0" smtClean="0"/>
              <a:t>Utilisez le correcteur orthographique, faites une mise en page équilibrée, utilisez des polices et tailles de caractère différentes, encadrez, grisez, insérez des symboles démontrez votre maitrise de l’outil informatique</a:t>
            </a:r>
          </a:p>
        </p:txBody>
      </p:sp>
    </p:spTree>
    <p:extLst>
      <p:ext uri="{BB962C8B-B14F-4D97-AF65-F5344CB8AC3E}">
        <p14:creationId xmlns:p14="http://schemas.microsoft.com/office/powerpoint/2010/main" val="12750077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Créer une adresse </a:t>
            </a:r>
            <a:r>
              <a:rPr lang="fr-FR" sz="3600" dirty="0" err="1" smtClean="0"/>
              <a:t>mel</a:t>
            </a:r>
            <a:r>
              <a:rPr lang="fr-FR" sz="3600" dirty="0" smtClean="0"/>
              <a:t> professionnelle</a:t>
            </a:r>
            <a:br>
              <a:rPr lang="fr-FR" sz="3600" dirty="0" smtClean="0"/>
            </a:br>
            <a:r>
              <a:rPr lang="fr-FR" sz="2000" dirty="0" smtClean="0"/>
              <a:t>L.3.1., L3.2.</a:t>
            </a:r>
            <a:endParaRPr lang="fr-FR" sz="2000" dirty="0"/>
          </a:p>
        </p:txBody>
      </p:sp>
      <p:sp>
        <p:nvSpPr>
          <p:cNvPr id="3" name="Espace réservé du contenu 2"/>
          <p:cNvSpPr>
            <a:spLocks noGrp="1"/>
          </p:cNvSpPr>
          <p:nvPr>
            <p:ph idx="1"/>
          </p:nvPr>
        </p:nvSpPr>
        <p:spPr>
          <a:xfrm>
            <a:off x="765028" y="1545249"/>
            <a:ext cx="7462985" cy="4758144"/>
          </a:xfrm>
        </p:spPr>
        <p:txBody>
          <a:bodyPr>
            <a:normAutofit/>
          </a:bodyPr>
          <a:lstStyle/>
          <a:p>
            <a:r>
              <a:rPr lang="fr-FR" u="sng" dirty="0" smtClean="0"/>
              <a:t>Une adresse </a:t>
            </a:r>
            <a:r>
              <a:rPr lang="fr-FR" u="sng" dirty="0" err="1" smtClean="0"/>
              <a:t>mel</a:t>
            </a:r>
            <a:r>
              <a:rPr lang="fr-FR" u="sng" dirty="0" smtClean="0"/>
              <a:t> professionnelle est composée ainsi :</a:t>
            </a:r>
          </a:p>
          <a:p>
            <a:pPr lvl="1"/>
            <a:r>
              <a:rPr lang="fr-FR" dirty="0" smtClean="0">
                <a:hlinkClick r:id="rId2"/>
              </a:rPr>
              <a:t>Prénom.nom@gmail.com</a:t>
            </a:r>
            <a:r>
              <a:rPr lang="fr-FR" dirty="0" smtClean="0"/>
              <a:t> ou </a:t>
            </a:r>
            <a:r>
              <a:rPr lang="fr-FR" dirty="0" smtClean="0">
                <a:hlinkClick r:id="rId3"/>
              </a:rPr>
              <a:t>nom.prénom@yahoo.fr</a:t>
            </a:r>
            <a:endParaRPr lang="fr-FR" dirty="0" smtClean="0"/>
          </a:p>
          <a:p>
            <a:pPr lvl="1"/>
            <a:r>
              <a:rPr lang="fr-FR" dirty="0" smtClean="0"/>
              <a:t>Allez sur GOOGLE tapez GMAIL ou YAHOO et créez votre adresse </a:t>
            </a:r>
            <a:r>
              <a:rPr lang="fr-FR" dirty="0" err="1" smtClean="0"/>
              <a:t>mel</a:t>
            </a:r>
            <a:r>
              <a:rPr lang="fr-FR" dirty="0" smtClean="0"/>
              <a:t> on vous demandera un mot de passe (à retenir impérativement) et un N° de téléphone </a:t>
            </a:r>
            <a:r>
              <a:rPr lang="fr-FR" dirty="0" err="1" smtClean="0"/>
              <a:t>mobilis</a:t>
            </a:r>
            <a:r>
              <a:rPr lang="fr-FR" dirty="0" smtClean="0"/>
              <a:t>(pour confirmer votre inscription) si on vous demande une adresse </a:t>
            </a:r>
            <a:r>
              <a:rPr lang="fr-FR" dirty="0" err="1" smtClean="0"/>
              <a:t>mel</a:t>
            </a:r>
            <a:r>
              <a:rPr lang="fr-FR" dirty="0" smtClean="0"/>
              <a:t> n’écrivez rien même si vous en avez déjà une.</a:t>
            </a:r>
          </a:p>
          <a:p>
            <a:pPr lvl="1"/>
            <a:r>
              <a:rPr lang="fr-FR" dirty="0" smtClean="0"/>
              <a:t>Une fois votre adresse créée, inscrivez là dans votre CV et ajoutez ce compte dans votre messagerie habituelle</a:t>
            </a:r>
          </a:p>
          <a:p>
            <a:pPr lvl="1"/>
            <a:r>
              <a:rPr lang="fr-FR" dirty="0" smtClean="0"/>
              <a:t>Je sors de Gmail et y retourne pour consulter le </a:t>
            </a:r>
            <a:r>
              <a:rPr lang="fr-FR" dirty="0" err="1" smtClean="0"/>
              <a:t>mel</a:t>
            </a:r>
            <a:r>
              <a:rPr lang="fr-FR" dirty="0" smtClean="0"/>
              <a:t> que viens de m’envoyer mon voisin (échange d’adresse </a:t>
            </a:r>
            <a:r>
              <a:rPr lang="fr-FR" dirty="0" err="1" smtClean="0"/>
              <a:t>mel</a:t>
            </a:r>
            <a:r>
              <a:rPr lang="fr-FR" dirty="0" smtClean="0"/>
              <a:t>)</a:t>
            </a:r>
            <a:endParaRPr lang="fr-FR" dirty="0"/>
          </a:p>
        </p:txBody>
      </p:sp>
    </p:spTree>
    <p:extLst>
      <p:ext uri="{BB962C8B-B14F-4D97-AF65-F5344CB8AC3E}">
        <p14:creationId xmlns:p14="http://schemas.microsoft.com/office/powerpoint/2010/main" val="28591565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503238"/>
            <a:ext cx="7313613" cy="488280"/>
          </a:xfrm>
        </p:spPr>
        <p:txBody>
          <a:bodyPr/>
          <a:lstStyle/>
          <a:p>
            <a:r>
              <a:rPr lang="fr-FR" dirty="0" smtClean="0"/>
              <a:t>Utilisez un tableur</a:t>
            </a:r>
            <a:endParaRPr lang="fr-FR" dirty="0"/>
          </a:p>
        </p:txBody>
      </p:sp>
      <p:sp>
        <p:nvSpPr>
          <p:cNvPr id="3" name="Espace réservé du contenu 2"/>
          <p:cNvSpPr>
            <a:spLocks noGrp="1"/>
          </p:cNvSpPr>
          <p:nvPr>
            <p:ph idx="1"/>
          </p:nvPr>
        </p:nvSpPr>
        <p:spPr>
          <a:xfrm>
            <a:off x="914400" y="1182864"/>
            <a:ext cx="7313613" cy="4608336"/>
          </a:xfrm>
        </p:spPr>
        <p:txBody>
          <a:bodyPr>
            <a:normAutofit/>
          </a:bodyPr>
          <a:lstStyle/>
          <a:p>
            <a:r>
              <a:rPr lang="fr-FR" dirty="0" smtClean="0"/>
              <a:t>Un tableur permet de réaliser des feuilles de calculs, de présenter un budget, calculer des stocks, visualiser des ventes…Outre les calculs automatiques, un tableur donne des graphiques plus explicitent que les chiffres.</a:t>
            </a:r>
          </a:p>
          <a:p>
            <a:r>
              <a:rPr lang="fr-FR" dirty="0" smtClean="0"/>
              <a:t>Ouvrez Excel et réalisez le tableau suivant</a:t>
            </a:r>
          </a:p>
          <a:p>
            <a:endParaRPr lang="fr-FR" dirty="0" smtClean="0"/>
          </a:p>
        </p:txBody>
      </p:sp>
      <p:graphicFrame>
        <p:nvGraphicFramePr>
          <p:cNvPr id="4" name="Tableau 3"/>
          <p:cNvGraphicFramePr>
            <a:graphicFrameLocks noGrp="1"/>
          </p:cNvGraphicFramePr>
          <p:nvPr>
            <p:extLst>
              <p:ext uri="{D42A27DB-BD31-4B8C-83A1-F6EECF244321}">
                <p14:modId xmlns:p14="http://schemas.microsoft.com/office/powerpoint/2010/main" val="2331825495"/>
              </p:ext>
            </p:extLst>
          </p:nvPr>
        </p:nvGraphicFramePr>
        <p:xfrm>
          <a:off x="1524000" y="3481521"/>
          <a:ext cx="6096000" cy="285496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370840">
                <a:tc>
                  <a:txBody>
                    <a:bodyPr/>
                    <a:lstStyle/>
                    <a:p>
                      <a:pPr algn="l" fontAlgn="b"/>
                      <a:endParaRPr lang="fr-FR" sz="1600" b="0" i="0" u="none" strike="noStrike" dirty="0">
                        <a:solidFill>
                          <a:srgbClr val="000000"/>
                        </a:solidFill>
                        <a:effectLst/>
                        <a:latin typeface="Calibri"/>
                      </a:endParaRPr>
                    </a:p>
                  </a:txBody>
                  <a:tcPr marL="12700" marR="12700" marT="12700" marB="0" anchor="b"/>
                </a:tc>
                <a:tc gridSpan="3">
                  <a:txBody>
                    <a:bodyPr/>
                    <a:lstStyle/>
                    <a:p>
                      <a:pPr algn="l" fontAlgn="b"/>
                      <a:r>
                        <a:rPr lang="fr-FR" sz="1600" b="0" i="0" u="none" strike="noStrike" dirty="0">
                          <a:solidFill>
                            <a:srgbClr val="000000"/>
                          </a:solidFill>
                          <a:effectLst/>
                          <a:latin typeface="Calibri"/>
                        </a:rPr>
                        <a:t>ventes à la </a:t>
                      </a:r>
                      <a:r>
                        <a:rPr lang="fr-FR" sz="1600" b="0" i="0" u="none" strike="noStrike" dirty="0" err="1">
                          <a:solidFill>
                            <a:srgbClr val="000000"/>
                          </a:solidFill>
                          <a:effectLst/>
                          <a:latin typeface="Calibri"/>
                        </a:rPr>
                        <a:t>cafétariat</a:t>
                      </a:r>
                      <a:r>
                        <a:rPr lang="fr-FR" sz="1600" b="0" i="0" u="none" strike="noStrike" dirty="0">
                          <a:solidFill>
                            <a:srgbClr val="000000"/>
                          </a:solidFill>
                          <a:effectLst/>
                          <a:latin typeface="Calibri"/>
                        </a:rPr>
                        <a:t> du lycée</a:t>
                      </a:r>
                    </a:p>
                  </a:txBody>
                  <a:tcPr marL="12700" marR="12700" marT="12700" marB="0" anchor="b"/>
                </a:tc>
                <a:tc hMerge="1">
                  <a:txBody>
                    <a:bodyPr/>
                    <a:lstStyle/>
                    <a:p>
                      <a:endParaRPr lang="fr-FR"/>
                    </a:p>
                  </a:txBody>
                  <a:tcPr/>
                </a:tc>
                <a:tc hMerge="1">
                  <a:txBody>
                    <a:bodyPr/>
                    <a:lstStyle/>
                    <a:p>
                      <a:endParaRPr lang="fr-FR"/>
                    </a:p>
                  </a:txBody>
                  <a:tcPr/>
                </a:tc>
                <a:tc>
                  <a:txBody>
                    <a:bodyPr/>
                    <a:lstStyle/>
                    <a:p>
                      <a:pPr algn="l" fontAlgn="b"/>
                      <a:endParaRPr lang="fr-FR" sz="1600" b="0" i="0" u="none" strike="noStrike">
                        <a:solidFill>
                          <a:srgbClr val="000000"/>
                        </a:solidFill>
                        <a:effectLst/>
                        <a:latin typeface="Calibri"/>
                      </a:endParaRPr>
                    </a:p>
                  </a:txBody>
                  <a:tcPr marL="12700" marR="12700" marT="12700" marB="0" anchor="b"/>
                </a:tc>
                <a:tc>
                  <a:txBody>
                    <a:bodyPr/>
                    <a:lstStyle/>
                    <a:p>
                      <a:pPr algn="l" fontAlgn="b"/>
                      <a:endParaRPr lang="fr-FR" sz="1600" b="0" i="0" u="none" strike="noStrike">
                        <a:solidFill>
                          <a:srgbClr val="000000"/>
                        </a:solidFill>
                        <a:effectLst/>
                        <a:latin typeface="Calibri"/>
                      </a:endParaRPr>
                    </a:p>
                  </a:txBody>
                  <a:tcPr marL="12700" marR="12700" marT="12700" marB="0" anchor="b"/>
                </a:tc>
              </a:tr>
              <a:tr h="370840">
                <a:tc>
                  <a:txBody>
                    <a:bodyPr/>
                    <a:lstStyle/>
                    <a:p>
                      <a:pPr algn="l" fontAlgn="b"/>
                      <a:r>
                        <a:rPr lang="fr-FR" sz="1600" b="0" i="0" u="none" strike="noStrike" dirty="0">
                          <a:solidFill>
                            <a:srgbClr val="000000"/>
                          </a:solidFill>
                          <a:effectLst/>
                          <a:latin typeface="Calibri"/>
                        </a:rPr>
                        <a:t> </a:t>
                      </a:r>
                    </a:p>
                  </a:txBody>
                  <a:tcPr marL="12700" marR="12700" marT="12700" marB="0" anchor="b"/>
                </a:tc>
                <a:tc>
                  <a:txBody>
                    <a:bodyPr/>
                    <a:lstStyle/>
                    <a:p>
                      <a:pPr algn="ctr" fontAlgn="b"/>
                      <a:r>
                        <a:rPr lang="fr-FR" sz="1600" b="0" i="0" u="none" strike="noStrike">
                          <a:solidFill>
                            <a:srgbClr val="000000"/>
                          </a:solidFill>
                          <a:effectLst/>
                          <a:latin typeface="Calibri"/>
                        </a:rPr>
                        <a:t>juillet</a:t>
                      </a:r>
                    </a:p>
                  </a:txBody>
                  <a:tcPr marL="12700" marR="12700" marT="12700" marB="0" anchor="b"/>
                </a:tc>
                <a:tc>
                  <a:txBody>
                    <a:bodyPr/>
                    <a:lstStyle/>
                    <a:p>
                      <a:pPr algn="ctr" fontAlgn="b"/>
                      <a:r>
                        <a:rPr lang="fi-FI" sz="1600" b="0" i="0" u="none" strike="noStrike">
                          <a:solidFill>
                            <a:srgbClr val="000000"/>
                          </a:solidFill>
                          <a:effectLst/>
                          <a:latin typeface="Calibri"/>
                        </a:rPr>
                        <a:t>aout</a:t>
                      </a:r>
                    </a:p>
                  </a:txBody>
                  <a:tcPr marL="12700" marR="12700" marT="12700" marB="0" anchor="b"/>
                </a:tc>
                <a:tc>
                  <a:txBody>
                    <a:bodyPr/>
                    <a:lstStyle/>
                    <a:p>
                      <a:pPr algn="ctr" fontAlgn="b"/>
                      <a:r>
                        <a:rPr lang="es-ES_tradnl" sz="1600" b="0" i="0" u="none" strike="noStrike">
                          <a:solidFill>
                            <a:srgbClr val="000000"/>
                          </a:solidFill>
                          <a:effectLst/>
                          <a:latin typeface="Calibri"/>
                        </a:rPr>
                        <a:t>septembre</a:t>
                      </a:r>
                    </a:p>
                  </a:txBody>
                  <a:tcPr marL="12700" marR="12700" marT="12700" marB="0" anchor="b"/>
                </a:tc>
                <a:tc>
                  <a:txBody>
                    <a:bodyPr/>
                    <a:lstStyle/>
                    <a:p>
                      <a:pPr algn="ctr" fontAlgn="b"/>
                      <a:r>
                        <a:rPr lang="fr-FR" sz="1600" b="0" i="0" u="none" strike="noStrike">
                          <a:solidFill>
                            <a:srgbClr val="000000"/>
                          </a:solidFill>
                          <a:effectLst/>
                          <a:latin typeface="Calibri"/>
                        </a:rPr>
                        <a:t>octobre</a:t>
                      </a:r>
                    </a:p>
                  </a:txBody>
                  <a:tcPr marL="12700" marR="12700" marT="12700" marB="0" anchor="b"/>
                </a:tc>
                <a:tc>
                  <a:txBody>
                    <a:bodyPr/>
                    <a:lstStyle/>
                    <a:p>
                      <a:pPr algn="ctr" fontAlgn="b"/>
                      <a:r>
                        <a:rPr lang="fr-FR" sz="1600" b="0" i="0" u="none" strike="noStrike">
                          <a:solidFill>
                            <a:srgbClr val="000000"/>
                          </a:solidFill>
                          <a:effectLst/>
                          <a:latin typeface="Calibri"/>
                        </a:rPr>
                        <a:t>total </a:t>
                      </a:r>
                    </a:p>
                  </a:txBody>
                  <a:tcPr marL="12700" marR="12700" marT="12700" marB="0" anchor="b"/>
                </a:tc>
              </a:tr>
              <a:tr h="370840">
                <a:tc>
                  <a:txBody>
                    <a:bodyPr/>
                    <a:lstStyle/>
                    <a:p>
                      <a:pPr algn="l" fontAlgn="b"/>
                      <a:r>
                        <a:rPr lang="fr-FR" sz="1600" b="0" i="0" u="none" strike="noStrike">
                          <a:solidFill>
                            <a:srgbClr val="000000"/>
                          </a:solidFill>
                          <a:effectLst/>
                          <a:latin typeface="Calibri"/>
                        </a:rPr>
                        <a:t>pains au chocolat</a:t>
                      </a:r>
                    </a:p>
                  </a:txBody>
                  <a:tcPr marL="12700" marR="12700" marT="12700" marB="0" anchor="b"/>
                </a:tc>
                <a:tc>
                  <a:txBody>
                    <a:bodyPr/>
                    <a:lstStyle/>
                    <a:p>
                      <a:pPr algn="r" fontAlgn="b"/>
                      <a:r>
                        <a:rPr lang="fr-FR" sz="1600" b="0" i="0" u="none" strike="noStrike">
                          <a:solidFill>
                            <a:srgbClr val="000000"/>
                          </a:solidFill>
                          <a:effectLst/>
                          <a:latin typeface="Calibri"/>
                        </a:rPr>
                        <a:t>4700</a:t>
                      </a:r>
                    </a:p>
                  </a:txBody>
                  <a:tcPr marL="12700" marR="12700" marT="12700" marB="0" anchor="b"/>
                </a:tc>
                <a:tc>
                  <a:txBody>
                    <a:bodyPr/>
                    <a:lstStyle/>
                    <a:p>
                      <a:pPr algn="r" fontAlgn="b"/>
                      <a:r>
                        <a:rPr lang="fr-FR" sz="1600" b="0" i="0" u="none" strike="noStrike">
                          <a:solidFill>
                            <a:srgbClr val="000000"/>
                          </a:solidFill>
                          <a:effectLst/>
                          <a:latin typeface="Calibri"/>
                        </a:rPr>
                        <a:t>8400</a:t>
                      </a:r>
                    </a:p>
                  </a:txBody>
                  <a:tcPr marL="12700" marR="12700" marT="12700" marB="0" anchor="b"/>
                </a:tc>
                <a:tc>
                  <a:txBody>
                    <a:bodyPr/>
                    <a:lstStyle/>
                    <a:p>
                      <a:pPr algn="r" fontAlgn="b"/>
                      <a:r>
                        <a:rPr lang="fr-FR" sz="1600" b="0" i="0" u="none" strike="noStrike">
                          <a:solidFill>
                            <a:srgbClr val="000000"/>
                          </a:solidFill>
                          <a:effectLst/>
                          <a:latin typeface="Calibri"/>
                        </a:rPr>
                        <a:t>5000</a:t>
                      </a:r>
                    </a:p>
                  </a:txBody>
                  <a:tcPr marL="12700" marR="12700" marT="12700" marB="0" anchor="b"/>
                </a:tc>
                <a:tc>
                  <a:txBody>
                    <a:bodyPr/>
                    <a:lstStyle/>
                    <a:p>
                      <a:pPr algn="r" fontAlgn="b"/>
                      <a:r>
                        <a:rPr lang="fr-FR" sz="1600" b="0" i="0" u="none" strike="noStrike">
                          <a:solidFill>
                            <a:srgbClr val="000000"/>
                          </a:solidFill>
                          <a:effectLst/>
                          <a:latin typeface="Calibri"/>
                        </a:rPr>
                        <a:t>12200</a:t>
                      </a:r>
                    </a:p>
                  </a:txBody>
                  <a:tcPr marL="12700" marR="12700" marT="12700" marB="0" anchor="b"/>
                </a:tc>
                <a:tc>
                  <a:txBody>
                    <a:bodyPr/>
                    <a:lstStyle/>
                    <a:p>
                      <a:pPr algn="l" fontAlgn="b"/>
                      <a:r>
                        <a:rPr lang="fr-FR" sz="1600" b="0" i="0" u="none" strike="noStrike">
                          <a:solidFill>
                            <a:srgbClr val="000000"/>
                          </a:solidFill>
                          <a:effectLst/>
                          <a:latin typeface="Calibri"/>
                        </a:rPr>
                        <a:t> =B3:E3</a:t>
                      </a:r>
                    </a:p>
                  </a:txBody>
                  <a:tcPr marL="12700" marR="12700" marT="12700" marB="0" anchor="b"/>
                </a:tc>
              </a:tr>
              <a:tr h="370840">
                <a:tc>
                  <a:txBody>
                    <a:bodyPr/>
                    <a:lstStyle/>
                    <a:p>
                      <a:pPr algn="l" fontAlgn="b"/>
                      <a:r>
                        <a:rPr lang="fr-FR" sz="1600" b="0" i="0" u="none" strike="noStrike">
                          <a:solidFill>
                            <a:srgbClr val="000000"/>
                          </a:solidFill>
                          <a:effectLst/>
                          <a:latin typeface="Calibri"/>
                        </a:rPr>
                        <a:t>croissants</a:t>
                      </a:r>
                    </a:p>
                  </a:txBody>
                  <a:tcPr marL="12700" marR="12700" marT="12700" marB="0" anchor="b"/>
                </a:tc>
                <a:tc>
                  <a:txBody>
                    <a:bodyPr/>
                    <a:lstStyle/>
                    <a:p>
                      <a:pPr algn="r" fontAlgn="b"/>
                      <a:r>
                        <a:rPr lang="fr-FR" sz="1600" b="0" i="0" u="none" strike="noStrike" dirty="0">
                          <a:solidFill>
                            <a:srgbClr val="000000"/>
                          </a:solidFill>
                          <a:effectLst/>
                          <a:latin typeface="Calibri"/>
                        </a:rPr>
                        <a:t>3200</a:t>
                      </a:r>
                    </a:p>
                  </a:txBody>
                  <a:tcPr marL="12700" marR="12700" marT="12700" marB="0" anchor="b"/>
                </a:tc>
                <a:tc>
                  <a:txBody>
                    <a:bodyPr/>
                    <a:lstStyle/>
                    <a:p>
                      <a:pPr algn="r" fontAlgn="b"/>
                      <a:r>
                        <a:rPr lang="fr-FR" sz="1600" b="0" i="0" u="none" strike="noStrike" dirty="0">
                          <a:solidFill>
                            <a:srgbClr val="000000"/>
                          </a:solidFill>
                          <a:effectLst/>
                          <a:latin typeface="Calibri"/>
                        </a:rPr>
                        <a:t>5500</a:t>
                      </a:r>
                    </a:p>
                  </a:txBody>
                  <a:tcPr marL="12700" marR="12700" marT="12700" marB="0" anchor="b"/>
                </a:tc>
                <a:tc>
                  <a:txBody>
                    <a:bodyPr/>
                    <a:lstStyle/>
                    <a:p>
                      <a:pPr algn="r" fontAlgn="b"/>
                      <a:r>
                        <a:rPr lang="fr-FR" sz="1600" b="0" i="0" u="none" strike="noStrike">
                          <a:solidFill>
                            <a:srgbClr val="000000"/>
                          </a:solidFill>
                          <a:effectLst/>
                          <a:latin typeface="Calibri"/>
                        </a:rPr>
                        <a:t>3100</a:t>
                      </a:r>
                    </a:p>
                  </a:txBody>
                  <a:tcPr marL="12700" marR="12700" marT="12700" marB="0" anchor="b"/>
                </a:tc>
                <a:tc>
                  <a:txBody>
                    <a:bodyPr/>
                    <a:lstStyle/>
                    <a:p>
                      <a:pPr algn="r" fontAlgn="b"/>
                      <a:r>
                        <a:rPr lang="fr-FR" sz="1600" b="0" i="0" u="none" strike="noStrike">
                          <a:solidFill>
                            <a:srgbClr val="000000"/>
                          </a:solidFill>
                          <a:effectLst/>
                          <a:latin typeface="Calibri"/>
                        </a:rPr>
                        <a:t>6700</a:t>
                      </a:r>
                    </a:p>
                  </a:txBody>
                  <a:tcPr marL="12700" marR="12700" marT="12700" marB="0" anchor="b"/>
                </a:tc>
                <a:tc>
                  <a:txBody>
                    <a:bodyPr/>
                    <a:lstStyle/>
                    <a:p>
                      <a:pPr algn="l" fontAlgn="b"/>
                      <a:r>
                        <a:rPr lang="pl-PL" sz="1600" b="0" i="0" u="none" strike="noStrike">
                          <a:solidFill>
                            <a:srgbClr val="000000"/>
                          </a:solidFill>
                          <a:effectLst/>
                          <a:latin typeface="Calibri"/>
                        </a:rPr>
                        <a:t>copier/coller</a:t>
                      </a:r>
                    </a:p>
                  </a:txBody>
                  <a:tcPr marL="12700" marR="12700" marT="12700" marB="0" anchor="b"/>
                </a:tc>
              </a:tr>
              <a:tr h="370840">
                <a:tc>
                  <a:txBody>
                    <a:bodyPr/>
                    <a:lstStyle/>
                    <a:p>
                      <a:pPr algn="l" fontAlgn="b"/>
                      <a:r>
                        <a:rPr lang="es-ES_tradnl" sz="1600" b="0" i="0" u="none" strike="noStrike">
                          <a:solidFill>
                            <a:srgbClr val="000000"/>
                          </a:solidFill>
                          <a:effectLst/>
                          <a:latin typeface="Calibri"/>
                        </a:rPr>
                        <a:t>coca cola</a:t>
                      </a:r>
                    </a:p>
                  </a:txBody>
                  <a:tcPr marL="12700" marR="12700" marT="12700" marB="0" anchor="b"/>
                </a:tc>
                <a:tc>
                  <a:txBody>
                    <a:bodyPr/>
                    <a:lstStyle/>
                    <a:p>
                      <a:pPr algn="r" fontAlgn="b"/>
                      <a:r>
                        <a:rPr lang="fr-FR" sz="1600" b="0" i="0" u="none" strike="noStrike">
                          <a:solidFill>
                            <a:srgbClr val="000000"/>
                          </a:solidFill>
                          <a:effectLst/>
                          <a:latin typeface="Calibri"/>
                        </a:rPr>
                        <a:t>2250</a:t>
                      </a:r>
                    </a:p>
                  </a:txBody>
                  <a:tcPr marL="12700" marR="12700" marT="12700" marB="0" anchor="b"/>
                </a:tc>
                <a:tc>
                  <a:txBody>
                    <a:bodyPr/>
                    <a:lstStyle/>
                    <a:p>
                      <a:pPr algn="r" fontAlgn="b"/>
                      <a:r>
                        <a:rPr lang="fr-FR" sz="1600" b="0" i="0" u="none" strike="noStrike" dirty="0">
                          <a:solidFill>
                            <a:srgbClr val="000000"/>
                          </a:solidFill>
                          <a:effectLst/>
                          <a:latin typeface="Calibri"/>
                        </a:rPr>
                        <a:t>5200</a:t>
                      </a:r>
                    </a:p>
                  </a:txBody>
                  <a:tcPr marL="12700" marR="12700" marT="12700" marB="0" anchor="b"/>
                </a:tc>
                <a:tc>
                  <a:txBody>
                    <a:bodyPr/>
                    <a:lstStyle/>
                    <a:p>
                      <a:pPr algn="r" fontAlgn="b"/>
                      <a:r>
                        <a:rPr lang="fr-FR" sz="1600" b="0" i="0" u="none" strike="noStrike">
                          <a:solidFill>
                            <a:srgbClr val="000000"/>
                          </a:solidFill>
                          <a:effectLst/>
                          <a:latin typeface="Calibri"/>
                        </a:rPr>
                        <a:t>2000</a:t>
                      </a:r>
                    </a:p>
                  </a:txBody>
                  <a:tcPr marL="12700" marR="12700" marT="12700" marB="0" anchor="b"/>
                </a:tc>
                <a:tc>
                  <a:txBody>
                    <a:bodyPr/>
                    <a:lstStyle/>
                    <a:p>
                      <a:pPr algn="r" fontAlgn="b"/>
                      <a:r>
                        <a:rPr lang="fr-FR" sz="1600" b="0" i="0" u="none" strike="noStrike">
                          <a:solidFill>
                            <a:srgbClr val="000000"/>
                          </a:solidFill>
                          <a:effectLst/>
                          <a:latin typeface="Calibri"/>
                        </a:rPr>
                        <a:t>5600</a:t>
                      </a:r>
                    </a:p>
                  </a:txBody>
                  <a:tcPr marL="12700" marR="12700" marT="12700" marB="0" anchor="b"/>
                </a:tc>
                <a:tc>
                  <a:txBody>
                    <a:bodyPr/>
                    <a:lstStyle/>
                    <a:p>
                      <a:pPr algn="l" fontAlgn="b"/>
                      <a:r>
                        <a:rPr lang="fr-FR" sz="1600" b="0" i="0" u="none" strike="noStrike">
                          <a:solidFill>
                            <a:srgbClr val="000000"/>
                          </a:solidFill>
                          <a:effectLst/>
                          <a:latin typeface="Calibri"/>
                        </a:rPr>
                        <a:t> </a:t>
                      </a:r>
                    </a:p>
                  </a:txBody>
                  <a:tcPr marL="12700" marR="12700" marT="12700" marB="0" anchor="b"/>
                </a:tc>
              </a:tr>
              <a:tr h="370840">
                <a:tc>
                  <a:txBody>
                    <a:bodyPr/>
                    <a:lstStyle/>
                    <a:p>
                      <a:pPr algn="l" fontAlgn="b"/>
                      <a:r>
                        <a:rPr lang="fr-FR" sz="1600" b="0" i="0" u="none" strike="noStrike">
                          <a:solidFill>
                            <a:srgbClr val="000000"/>
                          </a:solidFill>
                          <a:effectLst/>
                          <a:latin typeface="Calibri"/>
                        </a:rPr>
                        <a:t>sprite</a:t>
                      </a:r>
                    </a:p>
                  </a:txBody>
                  <a:tcPr marL="12700" marR="12700" marT="12700" marB="0" anchor="b"/>
                </a:tc>
                <a:tc>
                  <a:txBody>
                    <a:bodyPr/>
                    <a:lstStyle/>
                    <a:p>
                      <a:pPr algn="r" fontAlgn="b"/>
                      <a:r>
                        <a:rPr lang="fr-FR" sz="1600" b="0" i="0" u="none" strike="noStrike">
                          <a:solidFill>
                            <a:srgbClr val="000000"/>
                          </a:solidFill>
                          <a:effectLst/>
                          <a:latin typeface="Calibri"/>
                        </a:rPr>
                        <a:t>1000</a:t>
                      </a:r>
                    </a:p>
                  </a:txBody>
                  <a:tcPr marL="12700" marR="12700" marT="12700" marB="0" anchor="b"/>
                </a:tc>
                <a:tc>
                  <a:txBody>
                    <a:bodyPr/>
                    <a:lstStyle/>
                    <a:p>
                      <a:pPr algn="r" fontAlgn="b"/>
                      <a:r>
                        <a:rPr lang="fr-FR" sz="1600" b="0" i="0" u="none" strike="noStrike">
                          <a:solidFill>
                            <a:srgbClr val="000000"/>
                          </a:solidFill>
                          <a:effectLst/>
                          <a:latin typeface="Calibri"/>
                        </a:rPr>
                        <a:t>2800</a:t>
                      </a:r>
                    </a:p>
                  </a:txBody>
                  <a:tcPr marL="12700" marR="12700" marT="12700" marB="0" anchor="b"/>
                </a:tc>
                <a:tc>
                  <a:txBody>
                    <a:bodyPr/>
                    <a:lstStyle/>
                    <a:p>
                      <a:pPr algn="r" fontAlgn="b"/>
                      <a:r>
                        <a:rPr lang="fr-FR" sz="1600" b="0" i="0" u="none" strike="noStrike" dirty="0">
                          <a:solidFill>
                            <a:srgbClr val="000000"/>
                          </a:solidFill>
                          <a:effectLst/>
                          <a:latin typeface="Calibri"/>
                        </a:rPr>
                        <a:t>1200</a:t>
                      </a:r>
                    </a:p>
                  </a:txBody>
                  <a:tcPr marL="12700" marR="12700" marT="12700" marB="0" anchor="b"/>
                </a:tc>
                <a:tc>
                  <a:txBody>
                    <a:bodyPr/>
                    <a:lstStyle/>
                    <a:p>
                      <a:pPr algn="r" fontAlgn="b"/>
                      <a:r>
                        <a:rPr lang="fr-FR" sz="1600" b="0" i="0" u="none" strike="noStrike" dirty="0">
                          <a:solidFill>
                            <a:srgbClr val="000000"/>
                          </a:solidFill>
                          <a:effectLst/>
                          <a:latin typeface="Calibri"/>
                        </a:rPr>
                        <a:t>3800</a:t>
                      </a:r>
                    </a:p>
                  </a:txBody>
                  <a:tcPr marL="12700" marR="12700" marT="12700" marB="0" anchor="b"/>
                </a:tc>
                <a:tc>
                  <a:txBody>
                    <a:bodyPr/>
                    <a:lstStyle/>
                    <a:p>
                      <a:pPr algn="l" fontAlgn="b"/>
                      <a:r>
                        <a:rPr lang="fr-FR" sz="1600" b="0" i="0" u="none" strike="noStrike">
                          <a:solidFill>
                            <a:srgbClr val="000000"/>
                          </a:solidFill>
                          <a:effectLst/>
                          <a:latin typeface="Calibri"/>
                        </a:rPr>
                        <a:t> </a:t>
                      </a:r>
                    </a:p>
                  </a:txBody>
                  <a:tcPr marL="12700" marR="12700" marT="12700" marB="0" anchor="b"/>
                </a:tc>
              </a:tr>
              <a:tr h="370840">
                <a:tc>
                  <a:txBody>
                    <a:bodyPr/>
                    <a:lstStyle/>
                    <a:p>
                      <a:pPr algn="l" fontAlgn="b"/>
                      <a:r>
                        <a:rPr lang="en-US" sz="1600" b="0" i="0" u="none" strike="noStrike">
                          <a:solidFill>
                            <a:srgbClr val="000000"/>
                          </a:solidFill>
                          <a:effectLst/>
                          <a:latin typeface="Calibri"/>
                        </a:rPr>
                        <a:t>orangina</a:t>
                      </a:r>
                    </a:p>
                  </a:txBody>
                  <a:tcPr marL="12700" marR="12700" marT="12700" marB="0" anchor="b"/>
                </a:tc>
                <a:tc>
                  <a:txBody>
                    <a:bodyPr/>
                    <a:lstStyle/>
                    <a:p>
                      <a:pPr algn="r" fontAlgn="b"/>
                      <a:r>
                        <a:rPr lang="fr-FR" sz="1600" b="0" i="0" u="none" strike="noStrike">
                          <a:solidFill>
                            <a:srgbClr val="000000"/>
                          </a:solidFill>
                          <a:effectLst/>
                          <a:latin typeface="Calibri"/>
                        </a:rPr>
                        <a:t>2100</a:t>
                      </a:r>
                    </a:p>
                  </a:txBody>
                  <a:tcPr marL="12700" marR="12700" marT="12700" marB="0" anchor="b"/>
                </a:tc>
                <a:tc>
                  <a:txBody>
                    <a:bodyPr/>
                    <a:lstStyle/>
                    <a:p>
                      <a:pPr algn="r" fontAlgn="b"/>
                      <a:r>
                        <a:rPr lang="fr-FR" sz="1600" b="0" i="0" u="none" strike="noStrike">
                          <a:solidFill>
                            <a:srgbClr val="000000"/>
                          </a:solidFill>
                          <a:effectLst/>
                          <a:latin typeface="Calibri"/>
                        </a:rPr>
                        <a:t>1050</a:t>
                      </a:r>
                    </a:p>
                  </a:txBody>
                  <a:tcPr marL="12700" marR="12700" marT="12700" marB="0" anchor="b"/>
                </a:tc>
                <a:tc>
                  <a:txBody>
                    <a:bodyPr/>
                    <a:lstStyle/>
                    <a:p>
                      <a:pPr algn="r" fontAlgn="b"/>
                      <a:r>
                        <a:rPr lang="fr-FR" sz="1600" b="0" i="0" u="none" strike="noStrike">
                          <a:solidFill>
                            <a:srgbClr val="000000"/>
                          </a:solidFill>
                          <a:effectLst/>
                          <a:latin typeface="Calibri"/>
                        </a:rPr>
                        <a:t>850</a:t>
                      </a:r>
                    </a:p>
                  </a:txBody>
                  <a:tcPr marL="12700" marR="12700" marT="12700" marB="0" anchor="b"/>
                </a:tc>
                <a:tc>
                  <a:txBody>
                    <a:bodyPr/>
                    <a:lstStyle/>
                    <a:p>
                      <a:pPr algn="r" fontAlgn="b"/>
                      <a:r>
                        <a:rPr lang="fr-FR" sz="1600" b="0" i="0" u="none" strike="noStrike" dirty="0">
                          <a:solidFill>
                            <a:srgbClr val="000000"/>
                          </a:solidFill>
                          <a:effectLst/>
                          <a:latin typeface="Calibri"/>
                        </a:rPr>
                        <a:t>3100</a:t>
                      </a:r>
                    </a:p>
                  </a:txBody>
                  <a:tcPr marL="12700" marR="12700" marT="12700" marB="0" anchor="b"/>
                </a:tc>
                <a:tc>
                  <a:txBody>
                    <a:bodyPr/>
                    <a:lstStyle/>
                    <a:p>
                      <a:pPr algn="l" fontAlgn="b"/>
                      <a:r>
                        <a:rPr lang="fr-FR" sz="1600" b="0" i="0" u="none" strike="noStrike" dirty="0">
                          <a:solidFill>
                            <a:srgbClr val="000000"/>
                          </a:solidFill>
                          <a:effectLst/>
                          <a:latin typeface="Calibri"/>
                        </a:rPr>
                        <a:t> </a:t>
                      </a:r>
                    </a:p>
                  </a:txBody>
                  <a:tcPr marL="12700" marR="12700" marT="12700" marB="0" anchor="b"/>
                </a:tc>
              </a:tr>
            </a:tbl>
          </a:graphicData>
        </a:graphic>
      </p:graphicFrame>
    </p:spTree>
    <p:extLst>
      <p:ext uri="{BB962C8B-B14F-4D97-AF65-F5344CB8AC3E}">
        <p14:creationId xmlns:p14="http://schemas.microsoft.com/office/powerpoint/2010/main" val="33718343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0946" y="503238"/>
            <a:ext cx="8315495" cy="868362"/>
          </a:xfrm>
        </p:spPr>
        <p:txBody>
          <a:bodyPr/>
          <a:lstStyle/>
          <a:p>
            <a:r>
              <a:rPr lang="fr-FR" sz="4000" dirty="0" smtClean="0"/>
              <a:t>Transformez votre tableau en graphique</a:t>
            </a:r>
            <a:br>
              <a:rPr lang="fr-FR" sz="4000" dirty="0" smtClean="0"/>
            </a:br>
            <a:r>
              <a:rPr lang="fr-FR" sz="4000" dirty="0" smtClean="0"/>
              <a:t>ou en camembert…</a:t>
            </a:r>
            <a:endParaRPr lang="fr-FR" sz="4000" dirty="0"/>
          </a:p>
        </p:txBody>
      </p:sp>
      <p:graphicFrame>
        <p:nvGraphicFramePr>
          <p:cNvPr id="4" name="Graphique 3"/>
          <p:cNvGraphicFramePr/>
          <p:nvPr>
            <p:extLst>
              <p:ext uri="{D42A27DB-BD31-4B8C-83A1-F6EECF244321}">
                <p14:modId xmlns:p14="http://schemas.microsoft.com/office/powerpoint/2010/main" val="822507648"/>
              </p:ext>
            </p:extLst>
          </p:nvPr>
        </p:nvGraphicFramePr>
        <p:xfrm>
          <a:off x="1228078" y="1735137"/>
          <a:ext cx="6809073" cy="46140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24225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Créez votre diaporama</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Ouvrez power point, choisissez un modèle,</a:t>
            </a:r>
          </a:p>
          <a:p>
            <a:r>
              <a:rPr lang="fr-FR" dirty="0" smtClean="0"/>
              <a:t>Choisissez un thème par exemple ma promo 2012 insérez des photos ou des images de la bibliothèque</a:t>
            </a:r>
          </a:p>
          <a:p>
            <a:r>
              <a:rPr lang="fr-FR" dirty="0" smtClean="0"/>
              <a:t>Rajoutez des textes que j’adapte aux personnes qui visualiseront mon diaporama</a:t>
            </a:r>
          </a:p>
          <a:p>
            <a:r>
              <a:rPr lang="fr-FR" dirty="0" smtClean="0"/>
              <a:t>Chaque diapo c’est une page d’informations nouvelles et je cite mes sources d’information L4.4</a:t>
            </a:r>
          </a:p>
          <a:p>
            <a:r>
              <a:rPr lang="fr-FR" dirty="0" smtClean="0"/>
              <a:t>J’ajoute des effets, des animations, des transitions…</a:t>
            </a:r>
          </a:p>
          <a:p>
            <a:r>
              <a:rPr lang="fr-FR" dirty="0" smtClean="0"/>
              <a:t>Je visualise mon diaporama sur grand écran</a:t>
            </a:r>
            <a:endParaRPr lang="fr-FR" dirty="0"/>
          </a:p>
        </p:txBody>
      </p:sp>
    </p:spTree>
    <p:extLst>
      <p:ext uri="{BB962C8B-B14F-4D97-AF65-F5344CB8AC3E}">
        <p14:creationId xmlns:p14="http://schemas.microsoft.com/office/powerpoint/2010/main" val="10889028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rot="19948585">
            <a:off x="685800" y="2130426"/>
            <a:ext cx="4857376" cy="723340"/>
          </a:xfrm>
        </p:spPr>
        <p:txBody>
          <a:bodyPr>
            <a:normAutofit fontScale="90000"/>
          </a:bodyPr>
          <a:lstStyle/>
          <a:p>
            <a:r>
              <a:rPr lang="fr-FR" dirty="0" smtClean="0"/>
              <a:t>Ma promo 2012</a:t>
            </a:r>
            <a:endParaRPr lang="fr-FR" dirty="0"/>
          </a:p>
        </p:txBody>
      </p:sp>
      <p:pic>
        <p:nvPicPr>
          <p:cNvPr id="4" name="Image 3"/>
          <p:cNvPicPr>
            <a:picLocks noChangeAspect="1"/>
          </p:cNvPicPr>
          <p:nvPr/>
        </p:nvPicPr>
        <p:blipFill>
          <a:blip r:embed="rId2"/>
          <a:stretch>
            <a:fillRect/>
          </a:stretch>
        </p:blipFill>
        <p:spPr>
          <a:xfrm>
            <a:off x="5124824" y="203395"/>
            <a:ext cx="3657600" cy="2383536"/>
          </a:xfrm>
          <a:prstGeom prst="rect">
            <a:avLst/>
          </a:prstGeom>
        </p:spPr>
      </p:pic>
      <p:sp>
        <p:nvSpPr>
          <p:cNvPr id="5" name="Bulle ronde 4"/>
          <p:cNvSpPr/>
          <p:nvPr/>
        </p:nvSpPr>
        <p:spPr>
          <a:xfrm>
            <a:off x="5435433" y="4116294"/>
            <a:ext cx="3266310" cy="1718236"/>
          </a:xfrm>
          <a:prstGeom prst="wedgeEllipseCallout">
            <a:avLst>
              <a:gd name="adj1" fmla="val -5815"/>
              <a:gd name="adj2" fmla="val -219150"/>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a:r>
              <a:rPr lang="fr-FR" dirty="0" smtClean="0">
                <a:solidFill>
                  <a:prstClr val="black"/>
                </a:solidFill>
                <a:latin typeface="Calibri"/>
              </a:rPr>
              <a:t>C’est bientôt les examens, je dois me mettre au boulot et en plus il fait beau, c’est vraiment injuste</a:t>
            </a:r>
          </a:p>
        </p:txBody>
      </p:sp>
      <p:pic>
        <p:nvPicPr>
          <p:cNvPr id="6" name="Image 5" descr="7321018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066" y="175748"/>
            <a:ext cx="821463" cy="1746561"/>
          </a:xfrm>
          <a:prstGeom prst="rect">
            <a:avLst/>
          </a:prstGeom>
        </p:spPr>
      </p:pic>
      <p:pic>
        <p:nvPicPr>
          <p:cNvPr id="7" name="Image 6" descr="aa04988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160" y="0"/>
            <a:ext cx="611985" cy="1922309"/>
          </a:xfrm>
          <a:prstGeom prst="rect">
            <a:avLst/>
          </a:prstGeom>
        </p:spPr>
      </p:pic>
      <p:pic>
        <p:nvPicPr>
          <p:cNvPr id="9" name="Image 8" descr="rbrb_275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982" y="3646329"/>
            <a:ext cx="2201236" cy="2538635"/>
          </a:xfrm>
          <a:prstGeom prst="rect">
            <a:avLst/>
          </a:prstGeom>
        </p:spPr>
      </p:pic>
      <p:pic>
        <p:nvPicPr>
          <p:cNvPr id="10" name="Image 9" descr="rbsm2_09.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1145" y="2243767"/>
            <a:ext cx="1793129" cy="2671880"/>
          </a:xfrm>
          <a:prstGeom prst="rect">
            <a:avLst/>
          </a:prstGeom>
        </p:spPr>
      </p:pic>
      <p:pic>
        <p:nvPicPr>
          <p:cNvPr id="13" name="Image 12" descr="rbs1_00.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4931" y="2897094"/>
            <a:ext cx="1457493" cy="1219200"/>
          </a:xfrm>
          <a:prstGeom prst="rect">
            <a:avLst/>
          </a:prstGeom>
        </p:spPr>
      </p:pic>
      <p:pic>
        <p:nvPicPr>
          <p:cNvPr id="14" name="Image 13" descr="73329588.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78605" y="5035176"/>
            <a:ext cx="741921" cy="1822824"/>
          </a:xfrm>
          <a:prstGeom prst="rect">
            <a:avLst/>
          </a:prstGeom>
        </p:spPr>
      </p:pic>
      <p:sp>
        <p:nvSpPr>
          <p:cNvPr id="15" name="ZoneTexte 14"/>
          <p:cNvSpPr txBox="1"/>
          <p:nvPr/>
        </p:nvSpPr>
        <p:spPr>
          <a:xfrm>
            <a:off x="270982" y="6335059"/>
            <a:ext cx="2134547" cy="369332"/>
          </a:xfrm>
          <a:prstGeom prst="rect">
            <a:avLst/>
          </a:prstGeom>
          <a:noFill/>
        </p:spPr>
        <p:txBody>
          <a:bodyPr wrap="square" rtlCol="0">
            <a:spAutoFit/>
          </a:bodyPr>
          <a:lstStyle/>
          <a:p>
            <a:pPr defTabSz="457200"/>
            <a:r>
              <a:rPr lang="fr-FR" dirty="0" smtClean="0">
                <a:solidFill>
                  <a:prstClr val="black"/>
                </a:solidFill>
                <a:latin typeface="Calibri"/>
              </a:rPr>
              <a:t>Les folledingues</a:t>
            </a:r>
          </a:p>
        </p:txBody>
      </p:sp>
      <p:sp>
        <p:nvSpPr>
          <p:cNvPr id="16" name="ZoneTexte 15"/>
          <p:cNvSpPr txBox="1"/>
          <p:nvPr/>
        </p:nvSpPr>
        <p:spPr>
          <a:xfrm>
            <a:off x="164353" y="388471"/>
            <a:ext cx="1207247" cy="1200329"/>
          </a:xfrm>
          <a:prstGeom prst="rect">
            <a:avLst/>
          </a:prstGeom>
          <a:noFill/>
        </p:spPr>
        <p:txBody>
          <a:bodyPr wrap="square" rtlCol="0">
            <a:spAutoFit/>
          </a:bodyPr>
          <a:lstStyle/>
          <a:p>
            <a:pPr defTabSz="457200"/>
            <a:r>
              <a:rPr lang="fr-FR" dirty="0" smtClean="0">
                <a:solidFill>
                  <a:prstClr val="black"/>
                </a:solidFill>
                <a:latin typeface="Calibri"/>
              </a:rPr>
              <a:t>Les bac pro vente</a:t>
            </a:r>
          </a:p>
          <a:p>
            <a:pPr defTabSz="457200"/>
            <a:r>
              <a:rPr lang="fr-FR" dirty="0" smtClean="0">
                <a:solidFill>
                  <a:prstClr val="black"/>
                </a:solidFill>
                <a:latin typeface="Calibri"/>
              </a:rPr>
              <a:t>En costard</a:t>
            </a:r>
          </a:p>
          <a:p>
            <a:pPr defTabSz="457200"/>
            <a:r>
              <a:rPr lang="fr-FR" dirty="0" err="1" smtClean="0">
                <a:solidFill>
                  <a:prstClr val="black"/>
                </a:solidFill>
                <a:latin typeface="Calibri"/>
              </a:rPr>
              <a:t>mdr</a:t>
            </a:r>
            <a:endParaRPr lang="fr-FR" dirty="0" smtClean="0">
              <a:solidFill>
                <a:prstClr val="black"/>
              </a:solidFill>
              <a:latin typeface="Calibri"/>
            </a:endParaRPr>
          </a:p>
        </p:txBody>
      </p:sp>
      <p:sp>
        <p:nvSpPr>
          <p:cNvPr id="17" name="ZoneTexte 16"/>
          <p:cNvSpPr txBox="1"/>
          <p:nvPr/>
        </p:nvSpPr>
        <p:spPr>
          <a:xfrm>
            <a:off x="3810000" y="388471"/>
            <a:ext cx="1110526" cy="923330"/>
          </a:xfrm>
          <a:prstGeom prst="rect">
            <a:avLst/>
          </a:prstGeom>
          <a:noFill/>
        </p:spPr>
        <p:txBody>
          <a:bodyPr wrap="square" rtlCol="0">
            <a:spAutoFit/>
          </a:bodyPr>
          <a:lstStyle/>
          <a:p>
            <a:pPr defTabSz="457200"/>
            <a:r>
              <a:rPr lang="fr-FR" dirty="0" smtClean="0">
                <a:solidFill>
                  <a:prstClr val="black"/>
                </a:solidFill>
                <a:latin typeface="Calibri"/>
              </a:rPr>
              <a:t>La prof d’anglais</a:t>
            </a:r>
          </a:p>
          <a:p>
            <a:pPr defTabSz="457200"/>
            <a:r>
              <a:rPr lang="fr-FR" dirty="0" smtClean="0">
                <a:solidFill>
                  <a:prstClr val="black"/>
                </a:solidFill>
                <a:latin typeface="Calibri"/>
              </a:rPr>
              <a:t>Trop choc</a:t>
            </a:r>
          </a:p>
        </p:txBody>
      </p:sp>
      <p:sp>
        <p:nvSpPr>
          <p:cNvPr id="18" name="ZoneTexte 17"/>
          <p:cNvSpPr txBox="1"/>
          <p:nvPr/>
        </p:nvSpPr>
        <p:spPr>
          <a:xfrm>
            <a:off x="2943412" y="5638800"/>
            <a:ext cx="1016000" cy="923330"/>
          </a:xfrm>
          <a:prstGeom prst="rect">
            <a:avLst/>
          </a:prstGeom>
          <a:noFill/>
        </p:spPr>
        <p:txBody>
          <a:bodyPr wrap="square" rtlCol="0">
            <a:spAutoFit/>
          </a:bodyPr>
          <a:lstStyle/>
          <a:p>
            <a:pPr defTabSz="457200"/>
            <a:r>
              <a:rPr lang="fr-FR" dirty="0" smtClean="0">
                <a:solidFill>
                  <a:prstClr val="black"/>
                </a:solidFill>
                <a:latin typeface="Calibri"/>
              </a:rPr>
              <a:t>Un prof</a:t>
            </a:r>
          </a:p>
          <a:p>
            <a:pPr defTabSz="457200"/>
            <a:r>
              <a:rPr lang="fr-FR" dirty="0" smtClean="0">
                <a:solidFill>
                  <a:prstClr val="black"/>
                </a:solidFill>
                <a:latin typeface="Calibri"/>
              </a:rPr>
              <a:t>Super cool</a:t>
            </a:r>
          </a:p>
        </p:txBody>
      </p:sp>
      <p:sp>
        <p:nvSpPr>
          <p:cNvPr id="20" name="ZoneTexte 19"/>
          <p:cNvSpPr txBox="1"/>
          <p:nvPr/>
        </p:nvSpPr>
        <p:spPr>
          <a:xfrm>
            <a:off x="2472218" y="3646329"/>
            <a:ext cx="1487194" cy="369332"/>
          </a:xfrm>
          <a:prstGeom prst="rect">
            <a:avLst/>
          </a:prstGeom>
          <a:noFill/>
        </p:spPr>
        <p:txBody>
          <a:bodyPr wrap="square" rtlCol="0">
            <a:spAutoFit/>
          </a:bodyPr>
          <a:lstStyle/>
          <a:p>
            <a:pPr defTabSz="457200"/>
            <a:r>
              <a:rPr lang="fr-FR" dirty="0" err="1" smtClean="0">
                <a:solidFill>
                  <a:prstClr val="black"/>
                </a:solidFill>
                <a:latin typeface="Calibri"/>
              </a:rPr>
              <a:t>Loma</a:t>
            </a:r>
            <a:r>
              <a:rPr lang="fr-FR" dirty="0" smtClean="0">
                <a:solidFill>
                  <a:prstClr val="black"/>
                </a:solidFill>
                <a:latin typeface="Calibri"/>
              </a:rPr>
              <a:t> le ouf</a:t>
            </a:r>
          </a:p>
        </p:txBody>
      </p:sp>
    </p:spTree>
    <p:extLst>
      <p:ext uri="{BB962C8B-B14F-4D97-AF65-F5344CB8AC3E}">
        <p14:creationId xmlns:p14="http://schemas.microsoft.com/office/powerpoint/2010/main" val="4309672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Ce n’est pas fini</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N’oubliez pas internet est une source d’information mais qu’il faut utiliser avec précaution</a:t>
            </a:r>
          </a:p>
          <a:p>
            <a:r>
              <a:rPr lang="fr-FR" dirty="0" smtClean="0"/>
              <a:t>L’outil informatique peut vous faire gagner du temps comme il peut être « chronophage » </a:t>
            </a:r>
          </a:p>
          <a:p>
            <a:r>
              <a:rPr lang="fr-FR" dirty="0" smtClean="0"/>
              <a:t>L’outil informatique a pour but d’être efficace, utilisez les bons logiciels, les bons moyens de communication en vous mettant à la place de celui qui va recevoir l’information.</a:t>
            </a:r>
          </a:p>
          <a:p>
            <a:r>
              <a:rPr lang="fr-FR" dirty="0" smtClean="0"/>
              <a:t>Vos professeurs vont se rendre sur </a:t>
            </a:r>
            <a:r>
              <a:rPr lang="fr-FR" dirty="0" err="1" smtClean="0"/>
              <a:t>pronote</a:t>
            </a:r>
            <a:r>
              <a:rPr lang="fr-FR" dirty="0" smtClean="0"/>
              <a:t> pour valider tout ou partie des compétences mises en œuvre dans ce diaporama.</a:t>
            </a:r>
            <a:endParaRPr lang="fr-FR" dirty="0"/>
          </a:p>
        </p:txBody>
      </p:sp>
    </p:spTree>
    <p:extLst>
      <p:ext uri="{BB962C8B-B14F-4D97-AF65-F5344CB8AC3E}">
        <p14:creationId xmlns:p14="http://schemas.microsoft.com/office/powerpoint/2010/main" val="3376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0"/>
            <a:ext cx="7313613" cy="703777"/>
          </a:xfrm>
        </p:spPr>
        <p:txBody>
          <a:bodyPr/>
          <a:lstStyle/>
          <a:p>
            <a:r>
              <a:rPr lang="fr-FR" dirty="0" smtClean="0"/>
              <a:t>Validez vos acquis</a:t>
            </a:r>
            <a:endParaRPr lang="fr-FR" dirty="0"/>
          </a:p>
        </p:txBody>
      </p:sp>
      <p:sp>
        <p:nvSpPr>
          <p:cNvPr id="3" name="Espace réservé du contenu 2"/>
          <p:cNvSpPr>
            <a:spLocks noGrp="1"/>
          </p:cNvSpPr>
          <p:nvPr>
            <p:ph idx="1"/>
          </p:nvPr>
        </p:nvSpPr>
        <p:spPr>
          <a:xfrm>
            <a:off x="443716" y="1147462"/>
            <a:ext cx="8247005" cy="5431322"/>
          </a:xfrm>
        </p:spPr>
        <p:txBody>
          <a:bodyPr>
            <a:normAutofit fontScale="92500" lnSpcReduction="20000"/>
          </a:bodyPr>
          <a:lstStyle/>
          <a:p>
            <a:r>
              <a:rPr lang="fr-FR" dirty="0" smtClean="0"/>
              <a:t>Allez sur le site du LPCH Escoffier dans la rubrique Espace Elèves</a:t>
            </a:r>
          </a:p>
          <a:p>
            <a:r>
              <a:rPr lang="fr-FR" dirty="0" smtClean="0"/>
              <a:t>B2ii</a:t>
            </a:r>
          </a:p>
          <a:p>
            <a:r>
              <a:rPr lang="fr-FR" dirty="0" smtClean="0"/>
              <a:t>Cliquez sur la troisième ligne rouge</a:t>
            </a:r>
          </a:p>
          <a:p>
            <a:r>
              <a:rPr lang="fr-FR" dirty="0">
                <a:solidFill>
                  <a:srgbClr val="BE2123"/>
                </a:solidFill>
                <a:latin typeface="LucidaGrande"/>
                <a:hlinkClick r:id="rId2"/>
              </a:rPr>
              <a:t>3 : Créer, produire, traiter, exploiter des données</a:t>
            </a:r>
            <a:endParaRPr lang="fr-FR" dirty="0" smtClean="0"/>
          </a:p>
          <a:p>
            <a:r>
              <a:rPr lang="fr-FR" dirty="0" smtClean="0">
                <a:solidFill>
                  <a:prstClr val="black"/>
                </a:solidFill>
                <a:latin typeface="LucidaGrande"/>
              </a:rPr>
              <a:t>Cliquez sur la bonne réponse, validez </a:t>
            </a:r>
          </a:p>
          <a:p>
            <a:r>
              <a:rPr lang="fr-FR" dirty="0" smtClean="0">
                <a:solidFill>
                  <a:prstClr val="black"/>
                </a:solidFill>
                <a:latin typeface="LucidaGrande"/>
              </a:rPr>
              <a:t>En cas de mauvaise réponse réessayez une fois, validez et passez à la question suivante</a:t>
            </a:r>
          </a:p>
          <a:p>
            <a:r>
              <a:rPr lang="fr-FR" dirty="0" smtClean="0">
                <a:solidFill>
                  <a:prstClr val="black"/>
                </a:solidFill>
                <a:latin typeface="LucidaGrande"/>
              </a:rPr>
              <a:t>En fin de test le professeur ne peut valider le domaine que si vous avez atteint 80% de bonne réponse avec maximum 2 essais par réponse</a:t>
            </a:r>
          </a:p>
          <a:p>
            <a:r>
              <a:rPr lang="fr-FR" dirty="0" smtClean="0">
                <a:solidFill>
                  <a:prstClr val="black"/>
                </a:solidFill>
                <a:latin typeface="LucidaGrande"/>
              </a:rPr>
              <a:t>Idem pour 5 : communiquez, échanger</a:t>
            </a:r>
            <a:endParaRPr lang="fr-FR" dirty="0">
              <a:solidFill>
                <a:prstClr val="black"/>
              </a:solidFill>
              <a:latin typeface="LucidaGrande"/>
            </a:endParaRPr>
          </a:p>
          <a:p>
            <a:endParaRPr lang="fr-FR" dirty="0" smtClean="0">
              <a:solidFill>
                <a:prstClr val="black"/>
              </a:solidFill>
              <a:latin typeface="LucidaGrande"/>
            </a:endParaRPr>
          </a:p>
          <a:p>
            <a:endParaRPr lang="fr-FR" dirty="0" smtClean="0">
              <a:solidFill>
                <a:prstClr val="black"/>
              </a:solidFill>
              <a:latin typeface="LucidaGrande"/>
            </a:endParaRPr>
          </a:p>
          <a:p>
            <a:pPr marL="0" indent="0">
              <a:buNone/>
            </a:pPr>
            <a:endParaRPr lang="fr-FR" dirty="0"/>
          </a:p>
        </p:txBody>
      </p:sp>
    </p:spTree>
    <p:extLst>
      <p:ext uri="{BB962C8B-B14F-4D97-AF65-F5344CB8AC3E}">
        <p14:creationId xmlns:p14="http://schemas.microsoft.com/office/powerpoint/2010/main" val="1936588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I - s’approprier un environnement informatique de travail</a:t>
            </a:r>
            <a:endParaRPr lang="fr-FR" sz="3200" dirty="0"/>
          </a:p>
        </p:txBody>
      </p:sp>
      <p:pic>
        <p:nvPicPr>
          <p:cNvPr id="8" name="Espace réservé du contenu 7" descr="Mat_riel_informatique_vert.jpg"/>
          <p:cNvPicPr>
            <a:picLocks noGrp="1" noChangeAspect="1"/>
          </p:cNvPicPr>
          <p:nvPr>
            <p:ph idx="1"/>
          </p:nvPr>
        </p:nvPicPr>
        <p:blipFill>
          <a:blip r:embed="rId2">
            <a:extLst>
              <a:ext uri="{28A0092B-C50C-407E-A947-70E740481C1C}">
                <a14:useLocalDpi xmlns:a14="http://schemas.microsoft.com/office/drawing/2010/main" val="0"/>
              </a:ext>
            </a:extLst>
          </a:blip>
          <a:srcRect l="-10010" r="-10010"/>
          <a:stretch>
            <a:fillRect/>
          </a:stretch>
        </p:blipFill>
        <p:spPr>
          <a:xfrm>
            <a:off x="-398080" y="2675317"/>
            <a:ext cx="5807114" cy="3220572"/>
          </a:xfrm>
        </p:spPr>
      </p:pic>
      <p:pic>
        <p:nvPicPr>
          <p:cNvPr id="5" name="Image 4"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0576" y="1733295"/>
            <a:ext cx="4303424" cy="5118150"/>
          </a:xfrm>
          <a:prstGeom prst="rect">
            <a:avLst/>
          </a:prstGeom>
        </p:spPr>
      </p:pic>
      <p:sp>
        <p:nvSpPr>
          <p:cNvPr id="3" name="ZoneTexte 2"/>
          <p:cNvSpPr txBox="1"/>
          <p:nvPr/>
        </p:nvSpPr>
        <p:spPr>
          <a:xfrm>
            <a:off x="433294" y="2017059"/>
            <a:ext cx="3839882" cy="646331"/>
          </a:xfrm>
          <a:prstGeom prst="rect">
            <a:avLst/>
          </a:prstGeom>
          <a:noFill/>
        </p:spPr>
        <p:txBody>
          <a:bodyPr wrap="square" rtlCol="0">
            <a:spAutoFit/>
          </a:bodyPr>
          <a:lstStyle/>
          <a:p>
            <a:r>
              <a:rPr lang="fr-FR" dirty="0" smtClean="0"/>
              <a:t>Donnez le nom de chaque élément</a:t>
            </a:r>
          </a:p>
          <a:p>
            <a:r>
              <a:rPr lang="fr-FR" dirty="0" smtClean="0"/>
              <a:t>Compétence L1.1.</a:t>
            </a:r>
          </a:p>
        </p:txBody>
      </p:sp>
    </p:spTree>
    <p:extLst>
      <p:ext uri="{BB962C8B-B14F-4D97-AF65-F5344CB8AC3E}">
        <p14:creationId xmlns:p14="http://schemas.microsoft.com/office/powerpoint/2010/main" val="25001802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PRONOTE</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Onglet compétence</a:t>
            </a:r>
          </a:p>
          <a:p>
            <a:r>
              <a:rPr lang="fr-FR" smtClean="0"/>
              <a:t>onglet </a:t>
            </a:r>
            <a:r>
              <a:rPr lang="fr-FR" dirty="0" smtClean="0"/>
              <a:t>B2i</a:t>
            </a:r>
          </a:p>
          <a:p>
            <a:r>
              <a:rPr lang="fr-FR" dirty="0" smtClean="0"/>
              <a:t>Classe, élève</a:t>
            </a:r>
          </a:p>
          <a:p>
            <a:r>
              <a:rPr lang="fr-FR" dirty="0" smtClean="0"/>
              <a:t>Un double clic = vert = acquis</a:t>
            </a:r>
          </a:p>
          <a:p>
            <a:r>
              <a:rPr lang="fr-FR" dirty="0" smtClean="0"/>
              <a:t>Un clic droit et on peut choisir non acquis, en cours d’acquisition, absent</a:t>
            </a:r>
          </a:p>
          <a:p>
            <a:r>
              <a:rPr lang="fr-FR" dirty="0" smtClean="0"/>
              <a:t>Une fois la ligne complétée pour chaque élève cliquez sur le symbole </a:t>
            </a:r>
          </a:p>
          <a:p>
            <a:r>
              <a:rPr lang="fr-FR" dirty="0" smtClean="0"/>
              <a:t>Si l’élève a acquis 80 % des items il obtiendra son B2i</a:t>
            </a:r>
            <a:endParaRPr lang="fr-FR" dirty="0"/>
          </a:p>
        </p:txBody>
      </p:sp>
      <p:pic>
        <p:nvPicPr>
          <p:cNvPr id="4" name="Imag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0576" y="5053319"/>
            <a:ext cx="400048" cy="400048"/>
          </a:xfrm>
          <a:prstGeom prst="rect">
            <a:avLst/>
          </a:prstGeom>
        </p:spPr>
      </p:pic>
      <p:sp>
        <p:nvSpPr>
          <p:cNvPr id="5" name="ZoneTexte 4"/>
          <p:cNvSpPr txBox="1"/>
          <p:nvPr/>
        </p:nvSpPr>
        <p:spPr>
          <a:xfrm>
            <a:off x="4853604" y="6349194"/>
            <a:ext cx="4070765" cy="369332"/>
          </a:xfrm>
          <a:prstGeom prst="rect">
            <a:avLst/>
          </a:prstGeom>
          <a:noFill/>
        </p:spPr>
        <p:txBody>
          <a:bodyPr wrap="square" rtlCol="0">
            <a:spAutoFit/>
          </a:bodyPr>
          <a:lstStyle/>
          <a:p>
            <a:r>
              <a:rPr lang="fr-FR" dirty="0" smtClean="0"/>
              <a:t>Jean </a:t>
            </a:r>
            <a:r>
              <a:rPr lang="fr-FR" dirty="0" err="1" smtClean="0"/>
              <a:t>paul</a:t>
            </a:r>
            <a:r>
              <a:rPr lang="fr-FR" dirty="0" smtClean="0"/>
              <a:t> </a:t>
            </a:r>
            <a:r>
              <a:rPr lang="fr-FR" dirty="0" err="1" smtClean="0"/>
              <a:t>boyer</a:t>
            </a:r>
            <a:r>
              <a:rPr lang="fr-FR" dirty="0" smtClean="0"/>
              <a:t> août 2012</a:t>
            </a:r>
            <a:endParaRPr lang="fr-FR" dirty="0"/>
          </a:p>
        </p:txBody>
      </p:sp>
    </p:spTree>
    <p:extLst>
      <p:ext uri="{BB962C8B-B14F-4D97-AF65-F5344CB8AC3E}">
        <p14:creationId xmlns:p14="http://schemas.microsoft.com/office/powerpoint/2010/main" val="364161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11577" y="503237"/>
            <a:ext cx="3716436" cy="2656087"/>
          </a:xfrm>
        </p:spPr>
        <p:txBody>
          <a:bodyPr>
            <a:normAutofit fontScale="90000"/>
          </a:bodyPr>
          <a:lstStyle/>
          <a:p>
            <a:r>
              <a:rPr lang="fr-FR" dirty="0" smtClean="0"/>
              <a:t>Les composants d’un poste informatique</a:t>
            </a:r>
            <a:endParaRPr lang="fr-FR" dirty="0"/>
          </a:p>
        </p:txBody>
      </p:sp>
      <p:pic>
        <p:nvPicPr>
          <p:cNvPr id="4" name="Espace réservé du contenu 3" descr="6d80ae20-99b2-45dc-8118-a4a34d7c3cf4_0.png"/>
          <p:cNvPicPr>
            <a:picLocks noGrp="1" noChangeAspect="1"/>
          </p:cNvPicPr>
          <p:nvPr>
            <p:ph idx="1"/>
          </p:nvPr>
        </p:nvPicPr>
        <p:blipFill>
          <a:blip r:embed="rId2">
            <a:extLst>
              <a:ext uri="{28A0092B-C50C-407E-A947-70E740481C1C}">
                <a14:useLocalDpi xmlns:a14="http://schemas.microsoft.com/office/drawing/2010/main" val="0"/>
              </a:ext>
            </a:extLst>
          </a:blip>
          <a:srcRect l="-20612" r="-20612"/>
          <a:stretch>
            <a:fillRect/>
          </a:stretch>
        </p:blipFill>
        <p:spPr>
          <a:xfrm>
            <a:off x="-756661" y="0"/>
            <a:ext cx="5696678" cy="3159325"/>
          </a:xfrm>
        </p:spPr>
      </p:pic>
      <p:pic>
        <p:nvPicPr>
          <p:cNvPr id="6" name="Image 5"/>
          <p:cNvPicPr>
            <a:picLocks noChangeAspect="1"/>
          </p:cNvPicPr>
          <p:nvPr/>
        </p:nvPicPr>
        <p:blipFill>
          <a:blip r:embed="rId3"/>
          <a:stretch>
            <a:fillRect/>
          </a:stretch>
        </p:blipFill>
        <p:spPr>
          <a:xfrm>
            <a:off x="530774" y="3279389"/>
            <a:ext cx="7697239" cy="3578612"/>
          </a:xfrm>
          <a:prstGeom prst="rect">
            <a:avLst/>
          </a:prstGeom>
        </p:spPr>
      </p:pic>
    </p:spTree>
    <p:extLst>
      <p:ext uri="{BB962C8B-B14F-4D97-AF65-F5344CB8AC3E}">
        <p14:creationId xmlns:p14="http://schemas.microsoft.com/office/powerpoint/2010/main" val="4583130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Nommez les périphériques et cherchez les intrus (non connectables)</a:t>
            </a:r>
            <a:endParaRPr lang="fr-FR" dirty="0"/>
          </a:p>
        </p:txBody>
      </p:sp>
      <p:pic>
        <p:nvPicPr>
          <p:cNvPr id="11" name="Image 10"/>
          <p:cNvPicPr>
            <a:picLocks noChangeAspect="1"/>
          </p:cNvPicPr>
          <p:nvPr/>
        </p:nvPicPr>
        <p:blipFill>
          <a:blip r:embed="rId2"/>
          <a:stretch>
            <a:fillRect/>
          </a:stretch>
        </p:blipFill>
        <p:spPr>
          <a:xfrm>
            <a:off x="3913219" y="1983661"/>
            <a:ext cx="1514938" cy="1134741"/>
          </a:xfrm>
          <a:prstGeom prst="rect">
            <a:avLst/>
          </a:prstGeom>
        </p:spPr>
      </p:pic>
      <p:pic>
        <p:nvPicPr>
          <p:cNvPr id="13" name="Image 12"/>
          <p:cNvPicPr>
            <a:picLocks noChangeAspect="1"/>
          </p:cNvPicPr>
          <p:nvPr/>
        </p:nvPicPr>
        <p:blipFill>
          <a:blip r:embed="rId3"/>
          <a:stretch>
            <a:fillRect/>
          </a:stretch>
        </p:blipFill>
        <p:spPr>
          <a:xfrm>
            <a:off x="4861780" y="2307715"/>
            <a:ext cx="4265831" cy="4284875"/>
          </a:xfrm>
          <a:prstGeom prst="rect">
            <a:avLst/>
          </a:prstGeom>
        </p:spPr>
      </p:pic>
      <p:pic>
        <p:nvPicPr>
          <p:cNvPr id="15" name="Image 14"/>
          <p:cNvPicPr>
            <a:picLocks noChangeAspect="1"/>
          </p:cNvPicPr>
          <p:nvPr/>
        </p:nvPicPr>
        <p:blipFill>
          <a:blip r:embed="rId4"/>
          <a:stretch>
            <a:fillRect/>
          </a:stretch>
        </p:blipFill>
        <p:spPr>
          <a:xfrm>
            <a:off x="5809758" y="3370777"/>
            <a:ext cx="673265" cy="673265"/>
          </a:xfrm>
          <a:prstGeom prst="rect">
            <a:avLst/>
          </a:prstGeom>
        </p:spPr>
      </p:pic>
      <p:pic>
        <p:nvPicPr>
          <p:cNvPr id="16" name="Image 15"/>
          <p:cNvPicPr>
            <a:picLocks noChangeAspect="1"/>
          </p:cNvPicPr>
          <p:nvPr/>
        </p:nvPicPr>
        <p:blipFill>
          <a:blip r:embed="rId5"/>
          <a:stretch>
            <a:fillRect/>
          </a:stretch>
        </p:blipFill>
        <p:spPr>
          <a:xfrm>
            <a:off x="0" y="5649437"/>
            <a:ext cx="943153" cy="943153"/>
          </a:xfrm>
          <a:prstGeom prst="rect">
            <a:avLst/>
          </a:prstGeom>
        </p:spPr>
      </p:pic>
      <p:pic>
        <p:nvPicPr>
          <p:cNvPr id="18" name="Image 17"/>
          <p:cNvPicPr>
            <a:picLocks noChangeAspect="1"/>
          </p:cNvPicPr>
          <p:nvPr/>
        </p:nvPicPr>
        <p:blipFill>
          <a:blip r:embed="rId6"/>
          <a:stretch>
            <a:fillRect/>
          </a:stretch>
        </p:blipFill>
        <p:spPr>
          <a:xfrm>
            <a:off x="6814405" y="3355532"/>
            <a:ext cx="688510" cy="688510"/>
          </a:xfrm>
          <a:prstGeom prst="rect">
            <a:avLst/>
          </a:prstGeom>
        </p:spPr>
      </p:pic>
      <p:pic>
        <p:nvPicPr>
          <p:cNvPr id="19" name="Image 18"/>
          <p:cNvPicPr>
            <a:picLocks noChangeAspect="1"/>
          </p:cNvPicPr>
          <p:nvPr/>
        </p:nvPicPr>
        <p:blipFill>
          <a:blip r:embed="rId7"/>
          <a:stretch>
            <a:fillRect/>
          </a:stretch>
        </p:blipFill>
        <p:spPr>
          <a:xfrm>
            <a:off x="3505062" y="5687346"/>
            <a:ext cx="1072598" cy="1072598"/>
          </a:xfrm>
          <a:prstGeom prst="rect">
            <a:avLst/>
          </a:prstGeom>
        </p:spPr>
      </p:pic>
      <p:pic>
        <p:nvPicPr>
          <p:cNvPr id="20" name="Image 19"/>
          <p:cNvPicPr>
            <a:picLocks noChangeAspect="1"/>
          </p:cNvPicPr>
          <p:nvPr/>
        </p:nvPicPr>
        <p:blipFill>
          <a:blip r:embed="rId8"/>
          <a:stretch>
            <a:fillRect/>
          </a:stretch>
        </p:blipFill>
        <p:spPr>
          <a:xfrm>
            <a:off x="1334541" y="5687346"/>
            <a:ext cx="1743256" cy="1170654"/>
          </a:xfrm>
          <a:prstGeom prst="rect">
            <a:avLst/>
          </a:prstGeom>
        </p:spPr>
      </p:pic>
      <p:pic>
        <p:nvPicPr>
          <p:cNvPr id="4" name="Image 3" descr="pleins_de_peripheriques_ws29717252.jpe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983661"/>
            <a:ext cx="4577660" cy="3662128"/>
          </a:xfrm>
          <a:prstGeom prst="rect">
            <a:avLst/>
          </a:prstGeom>
        </p:spPr>
      </p:pic>
    </p:spTree>
    <p:extLst>
      <p:ext uri="{BB962C8B-B14F-4D97-AF65-F5344CB8AC3E}">
        <p14:creationId xmlns:p14="http://schemas.microsoft.com/office/powerpoint/2010/main" val="42389001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Intrus</a:t>
            </a:r>
            <a:endParaRPr lang="fr-FR" dirty="0"/>
          </a:p>
        </p:txBody>
      </p:sp>
      <p:sp>
        <p:nvSpPr>
          <p:cNvPr id="3" name="Espace réservé du contenu 2"/>
          <p:cNvSpPr>
            <a:spLocks noGrp="1"/>
          </p:cNvSpPr>
          <p:nvPr>
            <p:ph idx="1"/>
          </p:nvPr>
        </p:nvSpPr>
        <p:spPr/>
        <p:txBody>
          <a:bodyPr/>
          <a:lstStyle/>
          <a:p>
            <a:r>
              <a:rPr lang="fr-FR" dirty="0" smtClean="0"/>
              <a:t>Pommeau de douche</a:t>
            </a:r>
          </a:p>
          <a:p>
            <a:r>
              <a:rPr lang="fr-FR" dirty="0" smtClean="0"/>
              <a:t>Petite cuillère</a:t>
            </a:r>
          </a:p>
          <a:p>
            <a:r>
              <a:rPr lang="fr-FR" dirty="0" smtClean="0"/>
              <a:t>Calculatrice</a:t>
            </a:r>
          </a:p>
          <a:p>
            <a:r>
              <a:rPr lang="fr-FR" dirty="0" smtClean="0"/>
              <a:t>Bague</a:t>
            </a:r>
          </a:p>
          <a:p>
            <a:r>
              <a:rPr lang="fr-FR" dirty="0" smtClean="0"/>
              <a:t>Stylos</a:t>
            </a:r>
          </a:p>
          <a:p>
            <a:endParaRPr lang="fr-FR" dirty="0"/>
          </a:p>
        </p:txBody>
      </p:sp>
    </p:spTree>
    <p:extLst>
      <p:ext uri="{BB962C8B-B14F-4D97-AF65-F5344CB8AC3E}">
        <p14:creationId xmlns:p14="http://schemas.microsoft.com/office/powerpoint/2010/main" val="19756586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0"/>
            <a:ext cx="7313613" cy="703777"/>
          </a:xfrm>
        </p:spPr>
        <p:txBody>
          <a:bodyPr/>
          <a:lstStyle/>
          <a:p>
            <a:r>
              <a:rPr lang="fr-FR" dirty="0" smtClean="0"/>
              <a:t>Validez vos acquis</a:t>
            </a:r>
            <a:endParaRPr lang="fr-FR" dirty="0"/>
          </a:p>
        </p:txBody>
      </p:sp>
      <p:sp>
        <p:nvSpPr>
          <p:cNvPr id="3" name="Espace réservé du contenu 2"/>
          <p:cNvSpPr>
            <a:spLocks noGrp="1"/>
          </p:cNvSpPr>
          <p:nvPr>
            <p:ph idx="1"/>
          </p:nvPr>
        </p:nvSpPr>
        <p:spPr>
          <a:xfrm>
            <a:off x="443716" y="1147462"/>
            <a:ext cx="8247005" cy="5431322"/>
          </a:xfrm>
        </p:spPr>
        <p:txBody>
          <a:bodyPr>
            <a:normAutofit fontScale="92500" lnSpcReduction="20000"/>
          </a:bodyPr>
          <a:lstStyle/>
          <a:p>
            <a:r>
              <a:rPr lang="fr-FR" dirty="0" smtClean="0"/>
              <a:t>Allez sur le site du LPCH Escoffier dans la rubrique Espace Elèves</a:t>
            </a:r>
          </a:p>
          <a:p>
            <a:r>
              <a:rPr lang="fr-FR" dirty="0" smtClean="0"/>
              <a:t>B2ii</a:t>
            </a:r>
          </a:p>
          <a:p>
            <a:r>
              <a:rPr lang="fr-FR" dirty="0" smtClean="0"/>
              <a:t>Cliquez sur la première ligne rouge</a:t>
            </a:r>
          </a:p>
          <a:p>
            <a:r>
              <a:rPr lang="fr-FR" dirty="0" smtClean="0">
                <a:solidFill>
                  <a:prstClr val="black"/>
                </a:solidFill>
                <a:latin typeface="LucidaGrande"/>
                <a:hlinkClick r:id="rId2"/>
              </a:rPr>
              <a:t>1</a:t>
            </a:r>
            <a:r>
              <a:rPr lang="fr-FR" dirty="0">
                <a:solidFill>
                  <a:prstClr val="black"/>
                </a:solidFill>
                <a:latin typeface="LucidaGrande"/>
                <a:hlinkClick r:id="rId2"/>
              </a:rPr>
              <a:t> : S’approprier un environnement informatique de </a:t>
            </a:r>
            <a:r>
              <a:rPr lang="fr-FR" dirty="0" smtClean="0">
                <a:solidFill>
                  <a:prstClr val="black"/>
                </a:solidFill>
                <a:latin typeface="LucidaGrande"/>
                <a:hlinkClick r:id="rId2"/>
              </a:rPr>
              <a:t>travail</a:t>
            </a:r>
            <a:endParaRPr lang="fr-FR" dirty="0" smtClean="0">
              <a:solidFill>
                <a:prstClr val="black"/>
              </a:solidFill>
              <a:latin typeface="LucidaGrande"/>
            </a:endParaRPr>
          </a:p>
          <a:p>
            <a:r>
              <a:rPr lang="fr-FR" dirty="0" smtClean="0">
                <a:solidFill>
                  <a:prstClr val="black"/>
                </a:solidFill>
                <a:latin typeface="LucidaGrande"/>
              </a:rPr>
              <a:t>Cliquez sur le titre</a:t>
            </a:r>
          </a:p>
          <a:p>
            <a:r>
              <a:rPr lang="fr-FR" dirty="0" smtClean="0">
                <a:solidFill>
                  <a:prstClr val="black"/>
                </a:solidFill>
                <a:latin typeface="LucidaGrande"/>
              </a:rPr>
              <a:t>Cliquez sur la bonne réponse, validez </a:t>
            </a:r>
          </a:p>
          <a:p>
            <a:r>
              <a:rPr lang="fr-FR" dirty="0" smtClean="0">
                <a:solidFill>
                  <a:prstClr val="black"/>
                </a:solidFill>
                <a:latin typeface="LucidaGrande"/>
              </a:rPr>
              <a:t>En cas de mauvaise réponse réessayez une fois, validez et passez à la question suivante</a:t>
            </a:r>
          </a:p>
          <a:p>
            <a:r>
              <a:rPr lang="fr-FR" dirty="0" smtClean="0">
                <a:solidFill>
                  <a:prstClr val="black"/>
                </a:solidFill>
                <a:latin typeface="LucidaGrande"/>
              </a:rPr>
              <a:t>En fin de test le professeur ne peut valider le domaine que si vous avez atteint 80% de bonne réponse avec maximum 2 essais par réponse</a:t>
            </a:r>
          </a:p>
          <a:p>
            <a:pPr marL="0" indent="0">
              <a:buNone/>
            </a:pPr>
            <a:endParaRPr lang="fr-FR" dirty="0"/>
          </a:p>
        </p:txBody>
      </p:sp>
    </p:spTree>
    <p:extLst>
      <p:ext uri="{BB962C8B-B14F-4D97-AF65-F5344CB8AC3E}">
        <p14:creationId xmlns:p14="http://schemas.microsoft.com/office/powerpoint/2010/main" val="1460244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Internet et moi</a:t>
            </a:r>
            <a:endParaRPr lang="fr-FR" dirty="0"/>
          </a:p>
        </p:txBody>
      </p:sp>
      <p:sp>
        <p:nvSpPr>
          <p:cNvPr id="3" name="Espace réservé du contenu 2"/>
          <p:cNvSpPr>
            <a:spLocks noGrp="1"/>
          </p:cNvSpPr>
          <p:nvPr>
            <p:ph idx="1"/>
          </p:nvPr>
        </p:nvSpPr>
        <p:spPr/>
        <p:txBody>
          <a:bodyPr>
            <a:normAutofit/>
          </a:bodyPr>
          <a:lstStyle/>
          <a:p>
            <a:r>
              <a:rPr lang="fr-FR" dirty="0" smtClean="0"/>
              <a:t>Allez sur le site du LPCH Escoffier</a:t>
            </a:r>
          </a:p>
          <a:p>
            <a:r>
              <a:rPr lang="fr-FR" dirty="0" smtClean="0"/>
              <a:t>Retrouvez la partie B2i vous concernant</a:t>
            </a:r>
          </a:p>
          <a:p>
            <a:r>
              <a:rPr lang="fr-FR" dirty="0" smtClean="0"/>
              <a:t>lisez le texte puis visualisez le film. L2.1</a:t>
            </a:r>
          </a:p>
          <a:p>
            <a:r>
              <a:rPr lang="fr-FR" dirty="0" smtClean="0"/>
              <a:t>Vérifiez si vous êtes vous même bien protégé sur le net en tapant dans GOOGLE votre prénom et nom L2.2</a:t>
            </a:r>
          </a:p>
          <a:p>
            <a:r>
              <a:rPr lang="fr-FR" dirty="0" smtClean="0"/>
              <a:t>Et vos petites sœurs, frères ou cousins sont ils protégés ?</a:t>
            </a:r>
            <a:endParaRPr lang="fr-FR" dirty="0"/>
          </a:p>
        </p:txBody>
      </p:sp>
    </p:spTree>
    <p:extLst>
      <p:ext uri="{BB962C8B-B14F-4D97-AF65-F5344CB8AC3E}">
        <p14:creationId xmlns:p14="http://schemas.microsoft.com/office/powerpoint/2010/main" val="24083334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000" y="0"/>
            <a:ext cx="7313613" cy="747987"/>
          </a:xfrm>
        </p:spPr>
        <p:txBody>
          <a:bodyPr/>
          <a:lstStyle/>
          <a:p>
            <a:r>
              <a:rPr lang="fr-FR" sz="3200" dirty="0" smtClean="0"/>
              <a:t>Recherchez et utilisez sur le Net VERIFIEZ </a:t>
            </a:r>
            <a:r>
              <a:rPr lang="fr-FR" sz="1600" b="1" dirty="0" smtClean="0"/>
              <a:t>L2.7</a:t>
            </a:r>
            <a:endParaRPr lang="fr-FR" sz="1600" b="1" dirty="0"/>
          </a:p>
        </p:txBody>
      </p:sp>
      <p:sp>
        <p:nvSpPr>
          <p:cNvPr id="3" name="Espace réservé du contenu 2"/>
          <p:cNvSpPr>
            <a:spLocks noGrp="1"/>
          </p:cNvSpPr>
          <p:nvPr>
            <p:ph idx="1"/>
          </p:nvPr>
        </p:nvSpPr>
        <p:spPr>
          <a:xfrm>
            <a:off x="914400" y="769761"/>
            <a:ext cx="7313613" cy="4725723"/>
          </a:xfrm>
        </p:spPr>
        <p:txBody>
          <a:bodyPr/>
          <a:lstStyle/>
          <a:p>
            <a:r>
              <a:rPr lang="fr-FR" sz="2000" dirty="0" smtClean="0"/>
              <a:t>Vraie ou fausse information ? Des </a:t>
            </a:r>
            <a:r>
              <a:rPr lang="fr-FR" sz="2000" dirty="0" err="1" smtClean="0"/>
              <a:t>mels</a:t>
            </a:r>
            <a:r>
              <a:rPr lang="fr-FR" sz="2000" dirty="0" smtClean="0"/>
              <a:t> circulent demandant de ne pas rompre la chaine, d’aider quelqu’un, d’aider à débloquer de l’argent à la suite d’un décès, Les cyber pirates peuvent se faire passer pour votre banque en copiant leur site internet </a:t>
            </a:r>
            <a:r>
              <a:rPr lang="fr-FR" dirty="0" smtClean="0"/>
              <a:t>Exemple : </a:t>
            </a:r>
            <a:endParaRPr lang="fr-FR" dirty="0"/>
          </a:p>
        </p:txBody>
      </p:sp>
      <p:pic>
        <p:nvPicPr>
          <p:cNvPr id="4" name="Image 3"/>
          <p:cNvPicPr>
            <a:picLocks noChangeAspect="1"/>
          </p:cNvPicPr>
          <p:nvPr/>
        </p:nvPicPr>
        <p:blipFill>
          <a:blip r:embed="rId2"/>
          <a:stretch>
            <a:fillRect/>
          </a:stretch>
        </p:blipFill>
        <p:spPr>
          <a:xfrm>
            <a:off x="386225" y="2082800"/>
            <a:ext cx="8128000" cy="4775200"/>
          </a:xfrm>
          <a:prstGeom prst="rect">
            <a:avLst/>
          </a:prstGeom>
        </p:spPr>
      </p:pic>
      <p:sp>
        <p:nvSpPr>
          <p:cNvPr id="6" name="ZoneTexte 5"/>
          <p:cNvSpPr txBox="1"/>
          <p:nvPr/>
        </p:nvSpPr>
        <p:spPr>
          <a:xfrm>
            <a:off x="3844612" y="3078925"/>
            <a:ext cx="4383401" cy="2677656"/>
          </a:xfrm>
          <a:prstGeom prst="rect">
            <a:avLst/>
          </a:prstGeom>
          <a:noFill/>
        </p:spPr>
        <p:txBody>
          <a:bodyPr wrap="square" rtlCol="0">
            <a:spAutoFit/>
          </a:bodyPr>
          <a:lstStyle/>
          <a:p>
            <a:r>
              <a:rPr lang="fr-FR" sz="2400" b="1" dirty="0" smtClean="0"/>
              <a:t>DISPARUE OU PAS ?</a:t>
            </a:r>
          </a:p>
          <a:p>
            <a:r>
              <a:rPr lang="fr-FR" sz="2400" b="1" dirty="0" smtClean="0"/>
              <a:t>Cassandra HUET</a:t>
            </a:r>
            <a:endParaRPr lang="fr-FR" sz="2400" b="1" dirty="0"/>
          </a:p>
          <a:p>
            <a:r>
              <a:rPr lang="fr-FR" sz="2400" b="1" dirty="0" smtClean="0"/>
              <a:t>INFO ou INTOX ?</a:t>
            </a:r>
            <a:endParaRPr lang="fr-FR" sz="2400" b="1" dirty="0"/>
          </a:p>
          <a:p>
            <a:r>
              <a:rPr lang="fr-FR" sz="2400" b="1" dirty="0" smtClean="0"/>
              <a:t>Les fausses informations sur le </a:t>
            </a:r>
            <a:r>
              <a:rPr lang="fr-FR" sz="2400" b="1" dirty="0" smtClean="0"/>
              <a:t>NET</a:t>
            </a:r>
            <a:r>
              <a:rPr lang="fr-FR" sz="2400" b="1" dirty="0" smtClean="0"/>
              <a:t> </a:t>
            </a:r>
            <a:r>
              <a:rPr lang="fr-FR" sz="2400" b="1" dirty="0" smtClean="0"/>
              <a:t>s’appellent  HOAX</a:t>
            </a:r>
          </a:p>
          <a:p>
            <a:r>
              <a:rPr lang="fr-FR" sz="2400" b="1" dirty="0" smtClean="0"/>
              <a:t>Dans </a:t>
            </a:r>
            <a:r>
              <a:rPr lang="fr-FR" sz="2400" b="1" dirty="0" err="1" smtClean="0"/>
              <a:t>google</a:t>
            </a:r>
            <a:r>
              <a:rPr lang="fr-FR" sz="2400" b="1" dirty="0" smtClean="0"/>
              <a:t> tapez le nom de la personne recherchée et lisez</a:t>
            </a:r>
            <a:endParaRPr lang="fr-FR" sz="2400" b="1" dirty="0"/>
          </a:p>
        </p:txBody>
      </p:sp>
    </p:spTree>
    <p:extLst>
      <p:ext uri="{BB962C8B-B14F-4D97-AF65-F5344CB8AC3E}">
        <p14:creationId xmlns:p14="http://schemas.microsoft.com/office/powerpoint/2010/main" val="23832486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Conseils sur le net</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Faites plutôt confiance à des sites officiels</a:t>
            </a:r>
          </a:p>
          <a:p>
            <a:r>
              <a:rPr lang="fr-FR" dirty="0" smtClean="0"/>
              <a:t>Vérifiez les informations en recherchant sur différents sites</a:t>
            </a:r>
          </a:p>
          <a:p>
            <a:r>
              <a:rPr lang="fr-FR" dirty="0" smtClean="0"/>
              <a:t>Une source relativement fiable WIKIPEDIA est  plus qu’une simple encyclopédie</a:t>
            </a:r>
          </a:p>
          <a:p>
            <a:r>
              <a:rPr lang="fr-FR" dirty="0" smtClean="0"/>
              <a:t>Soyez méfiant et prudent avec vos informations personnelles, ne transmettez pas d’informations personnelles de vos connaissances, respectez la vie privée, respectez les droits d’auteurs</a:t>
            </a:r>
            <a:endParaRPr lang="fr-FR" dirty="0"/>
          </a:p>
        </p:txBody>
      </p:sp>
    </p:spTree>
    <p:extLst>
      <p:ext uri="{BB962C8B-B14F-4D97-AF65-F5344CB8AC3E}">
        <p14:creationId xmlns:p14="http://schemas.microsoft.com/office/powerpoint/2010/main" val="550635927"/>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Encrier">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Encrier">
      <a:majorFont>
        <a:latin typeface="Goudy Old Style"/>
        <a:ea typeface=""/>
        <a:cs typeface=""/>
        <a:font script="Jpan" typeface="ＭＳ 明朝"/>
      </a:majorFont>
      <a:minorFont>
        <a:latin typeface="Goudy Old Style"/>
        <a:ea typeface=""/>
        <a:cs typeface=""/>
        <a:font script="Jpan" typeface="ＭＳ 明朝"/>
      </a:minorFont>
    </a:fontScheme>
    <a:fmtScheme name="Encrier">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rise">
  <a:themeElements>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is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is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Encrier.thmx</Template>
  <TotalTime>533</TotalTime>
  <Words>976</Words>
  <Application>Microsoft Macintosh PowerPoint</Application>
  <PresentationFormat>Présentation à l'écran (4:3)</PresentationFormat>
  <Paragraphs>154</Paragraphs>
  <Slides>20</Slides>
  <Notes>0</Notes>
  <HiddenSlides>0</HiddenSlides>
  <MMClips>0</MMClips>
  <ScaleCrop>false</ScaleCrop>
  <HeadingPairs>
    <vt:vector size="4" baseType="variant">
      <vt:variant>
        <vt:lpstr>Thème</vt:lpstr>
      </vt:variant>
      <vt:variant>
        <vt:i4>3</vt:i4>
      </vt:variant>
      <vt:variant>
        <vt:lpstr>Titres des diapositives</vt:lpstr>
      </vt:variant>
      <vt:variant>
        <vt:i4>20</vt:i4>
      </vt:variant>
    </vt:vector>
  </HeadingPairs>
  <TitlesOfParts>
    <vt:vector size="23" baseType="lpstr">
      <vt:lpstr>Encrier</vt:lpstr>
      <vt:lpstr>Thème Office</vt:lpstr>
      <vt:lpstr>Brise</vt:lpstr>
      <vt:lpstr>Le B2i au LPCH Escoffier</vt:lpstr>
      <vt:lpstr>I - s’approprier un environnement informatique de travail</vt:lpstr>
      <vt:lpstr>Les composants d’un poste informatique</vt:lpstr>
      <vt:lpstr>Nommez les périphériques et cherchez les intrus (non connectables)</vt:lpstr>
      <vt:lpstr>Intrus</vt:lpstr>
      <vt:lpstr>Validez vos acquis</vt:lpstr>
      <vt:lpstr>Internet et moi</vt:lpstr>
      <vt:lpstr>Recherchez et utilisez sur le Net VERIFIEZ L2.7</vt:lpstr>
      <vt:lpstr>Conseils sur le net</vt:lpstr>
      <vt:lpstr>Validez vos acquis</vt:lpstr>
      <vt:lpstr>Mon informatique au Lycée l’arborescence compétence L1.2.</vt:lpstr>
      <vt:lpstr>Créez votre C.V. sous Word L1.1, L1.3., L1.4, L1.5. </vt:lpstr>
      <vt:lpstr>Créer une adresse mel professionnelle L.3.1., L3.2.</vt:lpstr>
      <vt:lpstr>Utilisez un tableur</vt:lpstr>
      <vt:lpstr>Transformez votre tableau en graphique ou en camembert…</vt:lpstr>
      <vt:lpstr>Créez votre diaporama</vt:lpstr>
      <vt:lpstr>Ma promo 2012</vt:lpstr>
      <vt:lpstr>Ce n’est pas fini</vt:lpstr>
      <vt:lpstr>Validez vos acquis</vt:lpstr>
      <vt:lpstr>PRONOTE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B2i au LPCH Escoffier</dc:title>
  <dc:creator>Jean-Paul</dc:creator>
  <cp:lastModifiedBy>Jean-Paul</cp:lastModifiedBy>
  <cp:revision>23</cp:revision>
  <dcterms:created xsi:type="dcterms:W3CDTF">2012-08-04T21:32:30Z</dcterms:created>
  <dcterms:modified xsi:type="dcterms:W3CDTF">2013-02-17T20:43:40Z</dcterms:modified>
</cp:coreProperties>
</file>