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1"/>
    <p:sldMasterId id="2147483693" r:id="rId2"/>
    <p:sldMasterId id="2147483694" r:id="rId3"/>
  </p:sldMasterIdLst>
  <p:notesMasterIdLst>
    <p:notesMasterId r:id="rId25"/>
  </p:notesMasterIdLst>
  <p:sldIdLst>
    <p:sldId id="294" r:id="rId4"/>
    <p:sldId id="295" r:id="rId5"/>
    <p:sldId id="296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66" r:id="rId17"/>
    <p:sldId id="281" r:id="rId18"/>
    <p:sldId id="270" r:id="rId19"/>
    <p:sldId id="297" r:id="rId20"/>
    <p:sldId id="272" r:id="rId21"/>
    <p:sldId id="273" r:id="rId22"/>
    <p:sldId id="274" r:id="rId23"/>
    <p:sldId id="275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Tahoma" panose="020B0604030504040204" pitchFamily="34" charset="0"/>
      <p:regular r:id="rId30"/>
      <p:bold r:id="rId31"/>
    </p:embeddedFont>
    <p:embeddedFont>
      <p:font typeface="Quattrocento Sans" panose="020B0604020202020204" charset="0"/>
      <p:regular r:id="rId32"/>
      <p:bold r:id="rId33"/>
      <p:italic r:id="rId34"/>
      <p:boldItalic r:id="rId35"/>
    </p:embeddedFont>
    <p:embeddedFont>
      <p:font typeface="Candara" panose="020E050203030302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948F1E5-2D18-435D-A43D-9C73DD84C3DC}">
  <a:tblStyle styleId="{F948F1E5-2D18-435D-A43D-9C73DD84C3D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4381" autoAdjust="0"/>
  </p:normalViewPr>
  <p:slideViewPr>
    <p:cSldViewPr snapToGrid="0">
      <p:cViewPr varScale="1">
        <p:scale>
          <a:sx n="74" d="100"/>
          <a:sy n="74" d="100"/>
        </p:scale>
        <p:origin x="55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8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36443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9473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3498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4146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2162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5" name="Google Shape;5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7787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693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2777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7355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6214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8858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899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9330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8172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8217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2318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6750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9" name="Google Shape;1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8894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5" name="Google Shape;195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1" name="Google Shape;21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2" name="Google Shape;21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Google Shape;21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9" name="Google Shape;21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17432" y="3271234"/>
            <a:ext cx="10341734" cy="2003005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BTS GESTION DES TRANSPORTS</a:t>
            </a:r>
            <a:br>
              <a:rPr lang="fr-FR" b="1" dirty="0" smtClean="0">
                <a:solidFill>
                  <a:srgbClr val="0070C0"/>
                </a:solidFill>
              </a:rPr>
            </a:br>
            <a:r>
              <a:rPr lang="fr-FR" b="1" dirty="0" smtClean="0">
                <a:solidFill>
                  <a:srgbClr val="0070C0"/>
                </a:solidFill>
              </a:rPr>
              <a:t>ET LOGISTIQUE ASSOCIEE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1668"/>
            <a:ext cx="8963653" cy="278057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2" t="7647" r="30631" b="60392"/>
          <a:stretch/>
        </p:blipFill>
        <p:spPr>
          <a:xfrm>
            <a:off x="6960096" y="5407623"/>
            <a:ext cx="3471812" cy="1424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274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6992" y="1714499"/>
            <a:ext cx="6467494" cy="5143501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  <p:pic>
        <p:nvPicPr>
          <p:cNvPr id="187" name="Google Shape;18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102" y="0"/>
            <a:ext cx="2098611" cy="17145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188" name="Google Shape;188;p9"/>
          <p:cNvSpPr txBox="1"/>
          <p:nvPr/>
        </p:nvSpPr>
        <p:spPr>
          <a:xfrm>
            <a:off x="2244788" y="0"/>
            <a:ext cx="9006307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buClr>
                <a:srgbClr val="0070C0"/>
              </a:buClr>
              <a:buSzPts val="4290"/>
            </a:pPr>
            <a:r>
              <a:rPr lang="fr-FR" sz="4290" b="1" dirty="0" smtClean="0">
                <a:solidFill>
                  <a:srgbClr val="0070C0"/>
                </a:solidFill>
                <a:latin typeface="Candara"/>
                <a:ea typeface="Candara"/>
                <a:cs typeface="Candara"/>
                <a:sym typeface="Candara"/>
              </a:rPr>
              <a:t>UNE COMMANDE HYPER </a:t>
            </a:r>
            <a:r>
              <a:rPr lang="fr-FR" sz="4290" b="1" dirty="0">
                <a:solidFill>
                  <a:srgbClr val="0070C0"/>
                </a:solidFill>
                <a:latin typeface="Candara"/>
                <a:ea typeface="Candara"/>
                <a:cs typeface="Candara"/>
                <a:sym typeface="Candara"/>
              </a:rPr>
              <a:t>URGENTE </a:t>
            </a:r>
            <a:r>
              <a:rPr lang="fr-FR" sz="4290" b="1" dirty="0" smtClean="0">
                <a:solidFill>
                  <a:srgbClr val="0070C0"/>
                </a:solidFill>
                <a:latin typeface="Candara"/>
                <a:ea typeface="Candara"/>
                <a:cs typeface="Candara"/>
                <a:sym typeface="Candara"/>
              </a:rPr>
              <a:t> EN INDE POUR KNS ?</a:t>
            </a:r>
            <a:endParaRPr sz="4290" b="1" dirty="0">
              <a:solidFill>
                <a:srgbClr val="0070C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03643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822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"/>
          <p:cNvSpPr txBox="1">
            <a:spLocks noGrp="1"/>
          </p:cNvSpPr>
          <p:nvPr>
            <p:ph type="title"/>
          </p:nvPr>
        </p:nvSpPr>
        <p:spPr>
          <a:xfrm>
            <a:off x="5821626" y="296247"/>
            <a:ext cx="6370374" cy="1728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buClr>
                <a:srgbClr val="0070C0"/>
              </a:buClr>
              <a:buSzPts val="3959"/>
            </a:pPr>
            <a:r>
              <a:rPr lang="fr-FR" sz="4000" dirty="0" smtClean="0">
                <a:solidFill>
                  <a:srgbClr val="0070C0"/>
                </a:solidFill>
              </a:rPr>
              <a:t>AVION CARGO</a:t>
            </a:r>
            <a:br>
              <a:rPr lang="fr-FR" sz="4000" dirty="0" smtClean="0">
                <a:solidFill>
                  <a:srgbClr val="0070C0"/>
                </a:solidFill>
              </a:rPr>
            </a:br>
            <a:r>
              <a:rPr lang="fr-FR" sz="4000" dirty="0" smtClean="0">
                <a:solidFill>
                  <a:srgbClr val="0070C0"/>
                </a:solidFill>
              </a:rPr>
              <a:t>DESTINATION </a:t>
            </a:r>
            <a:r>
              <a:rPr lang="fr-FR" sz="4000" dirty="0">
                <a:solidFill>
                  <a:srgbClr val="0070C0"/>
                </a:solidFill>
              </a:rPr>
              <a:t>TONTOUTA</a:t>
            </a:r>
            <a:endParaRPr sz="4000" dirty="0">
              <a:solidFill>
                <a:srgbClr val="0070C0"/>
              </a:solidFill>
            </a:endParaRPr>
          </a:p>
        </p:txBody>
      </p:sp>
      <p:pic>
        <p:nvPicPr>
          <p:cNvPr id="194" name="Google Shape;194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29263" y="296247"/>
            <a:ext cx="4608512" cy="3456384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sp>
        <p:nvSpPr>
          <p:cNvPr id="195" name="Google Shape;195;p10"/>
          <p:cNvSpPr txBox="1"/>
          <p:nvPr/>
        </p:nvSpPr>
        <p:spPr>
          <a:xfrm>
            <a:off x="684446" y="4525533"/>
            <a:ext cx="4546848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buClr>
                <a:srgbClr val="0070C0"/>
              </a:buClr>
              <a:buSzPts val="4290"/>
            </a:pPr>
            <a:r>
              <a:rPr lang="fr-FR" sz="4000" dirty="0">
                <a:solidFill>
                  <a:srgbClr val="0070C0"/>
                </a:solidFill>
                <a:latin typeface="Candara"/>
                <a:ea typeface="Candara"/>
                <a:cs typeface="Candara"/>
                <a:sym typeface="Candara"/>
              </a:rPr>
              <a:t>DECHARGEMENT</a:t>
            </a:r>
            <a:endParaRPr sz="4000" dirty="0">
              <a:solidFill>
                <a:srgbClr val="0070C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96" name="Google Shape;19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4572" y="2519899"/>
            <a:ext cx="4344482" cy="32583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292929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2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2667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48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17176"/>
          <a:stretch/>
        </p:blipFill>
        <p:spPr>
          <a:xfrm>
            <a:off x="0" y="-342901"/>
            <a:ext cx="12191999" cy="7462157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822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9"/>
          <p:cNvSpPr/>
          <p:nvPr/>
        </p:nvSpPr>
        <p:spPr>
          <a:xfrm>
            <a:off x="0" y="1"/>
            <a:ext cx="12192000" cy="1190444"/>
          </a:xfrm>
          <a:prstGeom prst="roundRect">
            <a:avLst>
              <a:gd name="adj" fmla="val 16667"/>
            </a:avLst>
          </a:prstGeom>
          <a:solidFill>
            <a:srgbClr val="6B513C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Quelles sont les conditions d’admissions ? </a:t>
            </a:r>
            <a:endParaRPr/>
          </a:p>
        </p:txBody>
      </p:sp>
      <p:sp>
        <p:nvSpPr>
          <p:cNvPr id="475" name="Google Shape;475;p59"/>
          <p:cNvSpPr/>
          <p:nvPr/>
        </p:nvSpPr>
        <p:spPr>
          <a:xfrm>
            <a:off x="0" y="1900990"/>
            <a:ext cx="6015789" cy="529389"/>
          </a:xfrm>
          <a:prstGeom prst="rect">
            <a:avLst/>
          </a:prstGeom>
          <a:gradFill>
            <a:gsLst>
              <a:gs pos="0">
                <a:srgbClr val="474747"/>
              </a:gs>
              <a:gs pos="50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Être titulaire du baccalauréat </a:t>
            </a:r>
            <a:endParaRPr/>
          </a:p>
        </p:txBody>
      </p:sp>
      <p:pic>
        <p:nvPicPr>
          <p:cNvPr id="476" name="Google Shape;476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292" y="2882531"/>
            <a:ext cx="3434794" cy="2423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57900" y="2882532"/>
            <a:ext cx="3445948" cy="2423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5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89663" y="2887580"/>
            <a:ext cx="3421600" cy="2418347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59"/>
          <p:cNvSpPr/>
          <p:nvPr/>
        </p:nvSpPr>
        <p:spPr>
          <a:xfrm>
            <a:off x="237292" y="2882531"/>
            <a:ext cx="3434794" cy="2555743"/>
          </a:xfrm>
          <a:prstGeom prst="frame">
            <a:avLst>
              <a:gd name="adj1" fmla="val 12500"/>
            </a:avLst>
          </a:prstGeom>
          <a:gradFill>
            <a:gsLst>
              <a:gs pos="0">
                <a:srgbClr val="474747"/>
              </a:gs>
              <a:gs pos="50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59"/>
          <p:cNvSpPr/>
          <p:nvPr/>
        </p:nvSpPr>
        <p:spPr>
          <a:xfrm>
            <a:off x="4369054" y="2882531"/>
            <a:ext cx="3434794" cy="2555743"/>
          </a:xfrm>
          <a:prstGeom prst="frame">
            <a:avLst>
              <a:gd name="adj1" fmla="val 12500"/>
            </a:avLst>
          </a:prstGeom>
          <a:gradFill>
            <a:gsLst>
              <a:gs pos="0">
                <a:srgbClr val="474747"/>
              </a:gs>
              <a:gs pos="50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59"/>
          <p:cNvSpPr/>
          <p:nvPr/>
        </p:nvSpPr>
        <p:spPr>
          <a:xfrm>
            <a:off x="8500816" y="2882531"/>
            <a:ext cx="3434794" cy="2555743"/>
          </a:xfrm>
          <a:prstGeom prst="frame">
            <a:avLst>
              <a:gd name="adj1" fmla="val 12500"/>
            </a:avLst>
          </a:prstGeom>
          <a:gradFill>
            <a:gsLst>
              <a:gs pos="0">
                <a:srgbClr val="474747"/>
              </a:gs>
              <a:gs pos="50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59"/>
          <p:cNvSpPr txBox="1"/>
          <p:nvPr/>
        </p:nvSpPr>
        <p:spPr>
          <a:xfrm>
            <a:off x="623021" y="5438274"/>
            <a:ext cx="2517940" cy="36933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PROFESSIONNEL</a:t>
            </a:r>
            <a:endParaRPr/>
          </a:p>
        </p:txBody>
      </p:sp>
      <p:sp>
        <p:nvSpPr>
          <p:cNvPr id="483" name="Google Shape;483;p59"/>
          <p:cNvSpPr txBox="1"/>
          <p:nvPr/>
        </p:nvSpPr>
        <p:spPr>
          <a:xfrm>
            <a:off x="4821904" y="5388747"/>
            <a:ext cx="2517940" cy="36933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TECHNOLOGIQUE</a:t>
            </a:r>
            <a:endParaRPr/>
          </a:p>
        </p:txBody>
      </p:sp>
      <p:sp>
        <p:nvSpPr>
          <p:cNvPr id="484" name="Google Shape;484;p59"/>
          <p:cNvSpPr txBox="1"/>
          <p:nvPr/>
        </p:nvSpPr>
        <p:spPr>
          <a:xfrm>
            <a:off x="8941493" y="5438274"/>
            <a:ext cx="2517940" cy="36933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GÉNÉRAL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1"/>
          <p:cNvSpPr/>
          <p:nvPr/>
        </p:nvSpPr>
        <p:spPr>
          <a:xfrm>
            <a:off x="589547" y="998621"/>
            <a:ext cx="10936705" cy="5366084"/>
          </a:xfrm>
          <a:prstGeom prst="rect">
            <a:avLst/>
          </a:prstGeom>
          <a:solidFill>
            <a:srgbClr val="FFFFFF">
              <a:alpha val="6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502" name="Google Shape;502;p61"/>
          <p:cNvSpPr/>
          <p:nvPr/>
        </p:nvSpPr>
        <p:spPr>
          <a:xfrm>
            <a:off x="0" y="0"/>
            <a:ext cx="12192000" cy="99862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474747"/>
              </a:gs>
              <a:gs pos="50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dirty="0" smtClean="0">
                <a:solidFill>
                  <a:schemeClr val="lt1"/>
                </a:solidFill>
                <a:latin typeface="Calibri"/>
                <a:sym typeface="Calibri"/>
              </a:rPr>
              <a:t>Quel est le programme en BTS GTLA?</a:t>
            </a:r>
            <a:endParaRPr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105650"/>
              </p:ext>
            </p:extLst>
          </p:nvPr>
        </p:nvGraphicFramePr>
        <p:xfrm>
          <a:off x="-34505" y="734367"/>
          <a:ext cx="12353028" cy="7468600"/>
        </p:xfrm>
        <a:graphic>
          <a:graphicData uri="http://schemas.openxmlformats.org/drawingml/2006/table">
            <a:tbl>
              <a:tblPr/>
              <a:tblGrid>
                <a:gridCol w="9454550"/>
                <a:gridCol w="1224951"/>
                <a:gridCol w="1673527"/>
              </a:tblGrid>
              <a:tr h="559595">
                <a:tc>
                  <a:txBody>
                    <a:bodyPr/>
                    <a:lstStyle/>
                    <a:p>
                      <a:pPr fontAlgn="t"/>
                      <a:r>
                        <a:rPr lang="fr-FR" sz="2400" b="1" dirty="0">
                          <a:effectLst/>
                        </a:rPr>
                        <a:t>Matières</a:t>
                      </a:r>
                      <a:endParaRPr lang="fr-FR" sz="2400" dirty="0">
                        <a:effectLst/>
                      </a:endParaRPr>
                    </a:p>
                  </a:txBody>
                  <a:tcPr marL="29609" marR="29609" marT="29609" marB="2960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400" b="1">
                          <a:effectLst/>
                        </a:rPr>
                        <a:t>Année 1</a:t>
                      </a:r>
                      <a:endParaRPr lang="fr-FR" sz="2400">
                        <a:effectLst/>
                      </a:endParaRPr>
                    </a:p>
                  </a:txBody>
                  <a:tcPr marL="29609" marR="29609" marT="29609" marB="2960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400" b="1">
                          <a:effectLst/>
                        </a:rPr>
                        <a:t>Année 2</a:t>
                      </a:r>
                      <a:endParaRPr lang="fr-FR" sz="2400">
                        <a:effectLst/>
                      </a:endParaRPr>
                    </a:p>
                  </a:txBody>
                  <a:tcPr marL="29609" marR="29609" marT="29609" marB="2960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31117">
                <a:tc>
                  <a:txBody>
                    <a:bodyPr/>
                    <a:lstStyle/>
                    <a:p>
                      <a:pPr fontAlgn="t"/>
                      <a:r>
                        <a:rPr lang="fr-FR" sz="2400" dirty="0">
                          <a:effectLst/>
                        </a:rPr>
                        <a:t>Culture générale et expression</a:t>
                      </a:r>
                    </a:p>
                  </a:txBody>
                  <a:tcPr marL="29609" marR="29609" marT="29609" marB="2960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400" dirty="0">
                          <a:effectLst/>
                        </a:rPr>
                        <a:t>2h</a:t>
                      </a:r>
                    </a:p>
                  </a:txBody>
                  <a:tcPr marL="29609" marR="29609" marT="29609" marB="2960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400" dirty="0">
                          <a:effectLst/>
                        </a:rPr>
                        <a:t>2h</a:t>
                      </a:r>
                    </a:p>
                  </a:txBody>
                  <a:tcPr marL="29609" marR="29609" marT="29609" marB="2960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11">
                <a:tc>
                  <a:txBody>
                    <a:bodyPr/>
                    <a:lstStyle/>
                    <a:p>
                      <a:pPr fontAlgn="t"/>
                      <a:r>
                        <a:rPr lang="fr-FR" sz="2400" dirty="0">
                          <a:effectLst/>
                        </a:rPr>
                        <a:t>Langue Vivante 1</a:t>
                      </a:r>
                    </a:p>
                  </a:txBody>
                  <a:tcPr marL="29609" marR="29609" marT="29609" marB="2960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400">
                          <a:effectLst/>
                        </a:rPr>
                        <a:t>3h</a:t>
                      </a:r>
                    </a:p>
                  </a:txBody>
                  <a:tcPr marL="29609" marR="29609" marT="29609" marB="2960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400">
                          <a:effectLst/>
                        </a:rPr>
                        <a:t>3h</a:t>
                      </a:r>
                    </a:p>
                  </a:txBody>
                  <a:tcPr marL="29609" marR="29609" marT="29609" marB="2960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431117">
                <a:tc>
                  <a:txBody>
                    <a:bodyPr/>
                    <a:lstStyle/>
                    <a:p>
                      <a:pPr fontAlgn="t"/>
                      <a:r>
                        <a:rPr lang="fr-FR" sz="2400" dirty="0">
                          <a:effectLst/>
                        </a:rPr>
                        <a:t>Culture économique, juridique et managériale</a:t>
                      </a:r>
                    </a:p>
                  </a:txBody>
                  <a:tcPr marL="29609" marR="29609" marT="29609" marB="2960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400">
                          <a:effectLst/>
                        </a:rPr>
                        <a:t>4h</a:t>
                      </a:r>
                    </a:p>
                  </a:txBody>
                  <a:tcPr marL="29609" marR="29609" marT="29609" marB="2960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400">
                          <a:effectLst/>
                        </a:rPr>
                        <a:t>4h</a:t>
                      </a:r>
                    </a:p>
                  </a:txBody>
                  <a:tcPr marL="29609" marR="29609" marT="29609" marB="2960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676">
                <a:tc>
                  <a:txBody>
                    <a:bodyPr/>
                    <a:lstStyle/>
                    <a:p>
                      <a:pPr fontAlgn="t"/>
                      <a:r>
                        <a:rPr lang="fr-FR" sz="2400" dirty="0">
                          <a:effectLst/>
                        </a:rPr>
                        <a:t>Mise en </a:t>
                      </a:r>
                      <a:r>
                        <a:rPr lang="fr-FR" sz="2400" dirty="0" smtClean="0">
                          <a:effectLst/>
                        </a:rPr>
                        <a:t>œuvre </a:t>
                      </a:r>
                      <a:r>
                        <a:rPr lang="fr-FR" sz="2400" dirty="0">
                          <a:effectLst/>
                        </a:rPr>
                        <a:t>d'opérations de transport et de prestations logistiques</a:t>
                      </a:r>
                    </a:p>
                  </a:txBody>
                  <a:tcPr marL="29609" marR="29609" marT="29609" marB="2960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400">
                          <a:effectLst/>
                        </a:rPr>
                        <a:t>9h</a:t>
                      </a:r>
                    </a:p>
                  </a:txBody>
                  <a:tcPr marL="29609" marR="29609" marT="29609" marB="2960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400">
                          <a:effectLst/>
                        </a:rPr>
                        <a:t>2h</a:t>
                      </a:r>
                    </a:p>
                  </a:txBody>
                  <a:tcPr marL="29609" marR="29609" marT="29609" marB="2960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25676">
                <a:tc>
                  <a:txBody>
                    <a:bodyPr/>
                    <a:lstStyle/>
                    <a:p>
                      <a:pPr fontAlgn="t"/>
                      <a:r>
                        <a:rPr lang="fr-FR" sz="2400" dirty="0">
                          <a:effectLst/>
                        </a:rPr>
                        <a:t>Conception d'opérations de transport et de prestations logistiques</a:t>
                      </a:r>
                    </a:p>
                  </a:txBody>
                  <a:tcPr marL="29609" marR="29609" marT="29609" marB="2960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400">
                          <a:effectLst/>
                        </a:rPr>
                        <a:t>4h</a:t>
                      </a:r>
                    </a:p>
                  </a:txBody>
                  <a:tcPr marL="29609" marR="29609" marT="29609" marB="2960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400">
                          <a:effectLst/>
                        </a:rPr>
                        <a:t>9h</a:t>
                      </a:r>
                    </a:p>
                  </a:txBody>
                  <a:tcPr marL="29609" marR="29609" marT="29609" marB="2960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676">
                <a:tc>
                  <a:txBody>
                    <a:bodyPr/>
                    <a:lstStyle/>
                    <a:p>
                      <a:pPr fontAlgn="t"/>
                      <a:r>
                        <a:rPr lang="fr-FR" sz="2400" dirty="0">
                          <a:effectLst/>
                        </a:rPr>
                        <a:t>Analyse de performance d'une activité de transport et de prestations logistiques</a:t>
                      </a:r>
                    </a:p>
                  </a:txBody>
                  <a:tcPr marL="29609" marR="29609" marT="29609" marB="2960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400">
                          <a:effectLst/>
                        </a:rPr>
                        <a:t>5h</a:t>
                      </a:r>
                    </a:p>
                  </a:txBody>
                  <a:tcPr marL="29609" marR="29609" marT="29609" marB="2960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400">
                          <a:effectLst/>
                        </a:rPr>
                        <a:t>5h</a:t>
                      </a:r>
                    </a:p>
                  </a:txBody>
                  <a:tcPr marL="29609" marR="29609" marT="29609" marB="2960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20234">
                <a:tc>
                  <a:txBody>
                    <a:bodyPr/>
                    <a:lstStyle/>
                    <a:p>
                      <a:pPr fontAlgn="t"/>
                      <a:r>
                        <a:rPr lang="fr-FR" sz="2400" dirty="0">
                          <a:effectLst/>
                        </a:rPr>
                        <a:t>Pérennisation et développement de l'activité de transport et de prestations logistiques</a:t>
                      </a:r>
                    </a:p>
                  </a:txBody>
                  <a:tcPr marL="29609" marR="29609" marT="29609" marB="2960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400">
                          <a:effectLst/>
                        </a:rPr>
                        <a:t>2h</a:t>
                      </a:r>
                    </a:p>
                  </a:txBody>
                  <a:tcPr marL="29609" marR="29609" marT="29609" marB="2960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400">
                          <a:effectLst/>
                        </a:rPr>
                        <a:t>2h</a:t>
                      </a:r>
                    </a:p>
                  </a:txBody>
                  <a:tcPr marL="29609" marR="29609" marT="29609" marB="2960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414">
                <a:tc>
                  <a:txBody>
                    <a:bodyPr/>
                    <a:lstStyle/>
                    <a:p>
                      <a:pPr fontAlgn="t"/>
                      <a:r>
                        <a:rPr lang="fr-FR" sz="2400" dirty="0">
                          <a:effectLst/>
                        </a:rPr>
                        <a:t>Culture économique, juridique et managériale appliquée aux transports et aux prestations logistiques</a:t>
                      </a:r>
                    </a:p>
                  </a:txBody>
                  <a:tcPr marL="29609" marR="29609" marT="29609" marB="2960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400">
                          <a:effectLst/>
                        </a:rPr>
                        <a:t>2h</a:t>
                      </a:r>
                    </a:p>
                  </a:txBody>
                  <a:tcPr marL="29609" marR="29609" marT="29609" marB="2960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400">
                          <a:effectLst/>
                        </a:rPr>
                        <a:t>4h</a:t>
                      </a:r>
                    </a:p>
                  </a:txBody>
                  <a:tcPr marL="29609" marR="29609" marT="29609" marB="2960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13211">
                <a:tc>
                  <a:txBody>
                    <a:bodyPr/>
                    <a:lstStyle/>
                    <a:p>
                      <a:pPr fontAlgn="t"/>
                      <a:r>
                        <a:rPr lang="fr-FR" sz="2400" b="1" dirty="0">
                          <a:effectLst/>
                        </a:rPr>
                        <a:t>TOTAL</a:t>
                      </a:r>
                      <a:endParaRPr lang="fr-FR" sz="2400" dirty="0">
                        <a:effectLst/>
                      </a:endParaRPr>
                    </a:p>
                  </a:txBody>
                  <a:tcPr marL="29609" marR="29609" marT="29609" marB="2960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400">
                          <a:effectLst/>
                        </a:rPr>
                        <a:t>30h</a:t>
                      </a:r>
                    </a:p>
                  </a:txBody>
                  <a:tcPr marL="29609" marR="29609" marT="29609" marB="2960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400">
                          <a:effectLst/>
                        </a:rPr>
                        <a:t>30h</a:t>
                      </a:r>
                    </a:p>
                  </a:txBody>
                  <a:tcPr marL="29609" marR="29609" marT="29609" marB="2960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11">
                <a:tc>
                  <a:txBody>
                    <a:bodyPr/>
                    <a:lstStyle/>
                    <a:p>
                      <a:pPr fontAlgn="t"/>
                      <a:r>
                        <a:rPr lang="fr-FR" sz="2400" b="1">
                          <a:effectLst/>
                        </a:rPr>
                        <a:t>Matières facultatives</a:t>
                      </a:r>
                      <a:endParaRPr lang="fr-FR" sz="2400">
                        <a:effectLst/>
                      </a:endParaRPr>
                    </a:p>
                  </a:txBody>
                  <a:tcPr marL="29609" marR="29609" marT="29609" marB="2960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400" dirty="0">
                          <a:effectLst/>
                        </a:rPr>
                        <a:t>-</a:t>
                      </a:r>
                    </a:p>
                  </a:txBody>
                  <a:tcPr marL="29609" marR="29609" marT="29609" marB="2960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400">
                          <a:effectLst/>
                        </a:rPr>
                        <a:t>-</a:t>
                      </a:r>
                    </a:p>
                  </a:txBody>
                  <a:tcPr marL="29609" marR="29609" marT="29609" marB="2960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13211">
                <a:tc>
                  <a:txBody>
                    <a:bodyPr/>
                    <a:lstStyle/>
                    <a:p>
                      <a:pPr fontAlgn="t"/>
                      <a:r>
                        <a:rPr lang="fr-FR" sz="2400" dirty="0">
                          <a:effectLst/>
                        </a:rPr>
                        <a:t>Langue Vivante 2 </a:t>
                      </a:r>
                    </a:p>
                  </a:txBody>
                  <a:tcPr marL="29609" marR="29609" marT="29609" marB="2960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400" dirty="0">
                          <a:effectLst/>
                        </a:rPr>
                        <a:t>2h</a:t>
                      </a:r>
                    </a:p>
                  </a:txBody>
                  <a:tcPr marL="29609" marR="29609" marT="29609" marB="2960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400" dirty="0">
                          <a:effectLst/>
                        </a:rPr>
                        <a:t>2h</a:t>
                      </a:r>
                    </a:p>
                  </a:txBody>
                  <a:tcPr marL="29609" marR="29609" marT="29609" marB="2960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fr-FR" sz="2400" dirty="0">
                          <a:effectLst/>
                        </a:rPr>
                        <a:t>Module d'approfondissement</a:t>
                      </a:r>
                    </a:p>
                  </a:txBody>
                  <a:tcPr marL="29609" marR="29609" marT="29609" marB="2960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400">
                          <a:effectLst/>
                        </a:rPr>
                        <a:t>2h</a:t>
                      </a:r>
                    </a:p>
                  </a:txBody>
                  <a:tcPr marL="29609" marR="29609" marT="29609" marB="2960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400" dirty="0">
                          <a:effectLst/>
                        </a:rPr>
                        <a:t>2h</a:t>
                      </a:r>
                    </a:p>
                  </a:txBody>
                  <a:tcPr marL="29609" marR="29609" marT="29609" marB="2960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61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63"/>
          <p:cNvSpPr/>
          <p:nvPr/>
        </p:nvSpPr>
        <p:spPr>
          <a:xfrm>
            <a:off x="1858917" y="968024"/>
            <a:ext cx="9131886" cy="5589187"/>
          </a:xfrm>
          <a:prstGeom prst="rect">
            <a:avLst/>
          </a:prstGeom>
          <a:solidFill>
            <a:srgbClr val="E7E6E6">
              <a:alpha val="5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63"/>
          <p:cNvSpPr/>
          <p:nvPr/>
        </p:nvSpPr>
        <p:spPr>
          <a:xfrm>
            <a:off x="0" y="0"/>
            <a:ext cx="12192000" cy="968024"/>
          </a:xfrm>
          <a:prstGeom prst="roundRect">
            <a:avLst>
              <a:gd name="adj" fmla="val 16667"/>
            </a:avLst>
          </a:prstGeom>
          <a:solidFill>
            <a:srgbClr val="222A35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Quelles </a:t>
            </a:r>
            <a:r>
              <a:rPr lang="fr-FR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sont les é</a:t>
            </a:r>
            <a:r>
              <a:rPr lang="fr-FR" sz="36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preuves à l’examen du BTS GTLA?</a:t>
            </a:r>
            <a:endParaRPr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295715"/>
              </p:ext>
            </p:extLst>
          </p:nvPr>
        </p:nvGraphicFramePr>
        <p:xfrm>
          <a:off x="0" y="1076910"/>
          <a:ext cx="12191999" cy="6356064"/>
        </p:xfrm>
        <a:graphic>
          <a:graphicData uri="http://schemas.openxmlformats.org/drawingml/2006/table">
            <a:tbl>
              <a:tblPr/>
              <a:tblGrid>
                <a:gridCol w="7857519"/>
                <a:gridCol w="1519468"/>
                <a:gridCol w="1471483"/>
                <a:gridCol w="1343529"/>
              </a:tblGrid>
              <a:tr h="549342">
                <a:tc>
                  <a:txBody>
                    <a:bodyPr/>
                    <a:lstStyle/>
                    <a:p>
                      <a:pPr fontAlgn="t"/>
                      <a:r>
                        <a:rPr lang="fr-FR" sz="2400" b="1" dirty="0">
                          <a:effectLst/>
                        </a:rPr>
                        <a:t>Épreuves</a:t>
                      </a:r>
                      <a:endParaRPr lang="fr-FR" sz="2400" dirty="0">
                        <a:effectLst/>
                      </a:endParaRPr>
                    </a:p>
                  </a:txBody>
                  <a:tcPr marL="25852" marR="25852" marT="25852" marB="25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400" b="1">
                          <a:effectLst/>
                        </a:rPr>
                        <a:t>Coefficient</a:t>
                      </a:r>
                      <a:endParaRPr lang="fr-FR" sz="2400">
                        <a:effectLst/>
                      </a:endParaRPr>
                    </a:p>
                  </a:txBody>
                  <a:tcPr marL="25852" marR="25852" marT="25852" marB="25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400" b="1">
                          <a:effectLst/>
                        </a:rPr>
                        <a:t>Forme</a:t>
                      </a:r>
                      <a:endParaRPr lang="fr-FR" sz="2400">
                        <a:effectLst/>
                      </a:endParaRPr>
                    </a:p>
                  </a:txBody>
                  <a:tcPr marL="25852" marR="25852" marT="25852" marB="25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400" b="1">
                          <a:effectLst/>
                        </a:rPr>
                        <a:t>Durée</a:t>
                      </a:r>
                      <a:endParaRPr lang="fr-FR" sz="2400">
                        <a:effectLst/>
                      </a:endParaRPr>
                    </a:p>
                  </a:txBody>
                  <a:tcPr marL="25852" marR="25852" marT="25852" marB="25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00858">
                <a:tc>
                  <a:txBody>
                    <a:bodyPr/>
                    <a:lstStyle/>
                    <a:p>
                      <a:pPr fontAlgn="t"/>
                      <a:r>
                        <a:rPr lang="fr-FR" sz="2400" dirty="0">
                          <a:effectLst/>
                        </a:rPr>
                        <a:t>Culture générale et expression</a:t>
                      </a:r>
                    </a:p>
                  </a:txBody>
                  <a:tcPr marL="25852" marR="25852" marT="25852" marB="25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400">
                          <a:effectLst/>
                        </a:rPr>
                        <a:t>3</a:t>
                      </a:r>
                    </a:p>
                  </a:txBody>
                  <a:tcPr marL="25852" marR="25852" marT="25852" marB="25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400">
                          <a:effectLst/>
                        </a:rPr>
                        <a:t>Écrit</a:t>
                      </a:r>
                    </a:p>
                  </a:txBody>
                  <a:tcPr marL="25852" marR="25852" marT="25852" marB="25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400">
                          <a:effectLst/>
                        </a:rPr>
                        <a:t>4h</a:t>
                      </a:r>
                    </a:p>
                  </a:txBody>
                  <a:tcPr marL="25852" marR="25852" marT="25852" marB="25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224">
                <a:tc>
                  <a:txBody>
                    <a:bodyPr/>
                    <a:lstStyle/>
                    <a:p>
                      <a:pPr fontAlgn="t"/>
                      <a:r>
                        <a:rPr lang="fr-FR" sz="2400" dirty="0">
                          <a:effectLst/>
                        </a:rPr>
                        <a:t>Langue vivante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>
                          <a:effectLst/>
                        </a:rPr>
                        <a:t>Compréhension de l'écrit et expression écrite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>
                          <a:effectLst/>
                        </a:rPr>
                        <a:t>Production orale en continu et interaction</a:t>
                      </a:r>
                    </a:p>
                  </a:txBody>
                  <a:tcPr marL="25852" marR="25852" marT="25852" marB="25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fr-FR" sz="2400">
                          <a:effectLst/>
                        </a:rPr>
                        <a:t>1,5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fr-FR" sz="2400">
                          <a:effectLst/>
                        </a:rPr>
                        <a:t>1,5</a:t>
                      </a:r>
                    </a:p>
                  </a:txBody>
                  <a:tcPr marL="25852" marR="25852" marT="25852" marB="25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fr-FR" sz="2400">
                          <a:effectLst/>
                        </a:rPr>
                        <a:t>Écrit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fr-FR" sz="2400">
                          <a:effectLst/>
                        </a:rPr>
                        <a:t>Oral</a:t>
                      </a:r>
                    </a:p>
                  </a:txBody>
                  <a:tcPr marL="25852" marR="25852" marT="25852" marB="25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fr-FR" sz="2400">
                          <a:effectLst/>
                        </a:rPr>
                        <a:t>CCF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fr-FR" sz="2400">
                          <a:effectLst/>
                        </a:rPr>
                        <a:t>CCF</a:t>
                      </a:r>
                    </a:p>
                  </a:txBody>
                  <a:tcPr marL="25852" marR="25852" marT="25852" marB="25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75804">
                <a:tc>
                  <a:txBody>
                    <a:bodyPr/>
                    <a:lstStyle/>
                    <a:p>
                      <a:pPr fontAlgn="t"/>
                      <a:r>
                        <a:rPr lang="fr-FR" sz="2400" dirty="0">
                          <a:effectLst/>
                        </a:rPr>
                        <a:t>Culture économique, juridique et managériale</a:t>
                      </a:r>
                    </a:p>
                  </a:txBody>
                  <a:tcPr marL="25852" marR="25852" marT="25852" marB="25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400">
                          <a:effectLst/>
                        </a:rPr>
                        <a:t>4</a:t>
                      </a:r>
                    </a:p>
                  </a:txBody>
                  <a:tcPr marL="25852" marR="25852" marT="25852" marB="25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400">
                          <a:effectLst/>
                        </a:rPr>
                        <a:t>Écrit</a:t>
                      </a:r>
                    </a:p>
                  </a:txBody>
                  <a:tcPr marL="25852" marR="25852" marT="25852" marB="25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400">
                          <a:effectLst/>
                        </a:rPr>
                        <a:t>4h</a:t>
                      </a:r>
                    </a:p>
                  </a:txBody>
                  <a:tcPr marL="25852" marR="25852" marT="25852" marB="25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713277">
                <a:tc>
                  <a:txBody>
                    <a:bodyPr/>
                    <a:lstStyle/>
                    <a:p>
                      <a:pPr fontAlgn="t"/>
                      <a:r>
                        <a:rPr lang="fr-FR" sz="2400" dirty="0">
                          <a:effectLst/>
                        </a:rPr>
                        <a:t>Mise en </a:t>
                      </a:r>
                      <a:r>
                        <a:rPr lang="fr-FR" sz="2400" dirty="0" err="1">
                          <a:effectLst/>
                        </a:rPr>
                        <a:t>oeuvre</a:t>
                      </a:r>
                      <a:r>
                        <a:rPr lang="fr-FR" sz="2400" dirty="0">
                          <a:effectLst/>
                        </a:rPr>
                        <a:t> d'opérations de transports et de prestations logistiques</a:t>
                      </a:r>
                    </a:p>
                  </a:txBody>
                  <a:tcPr marL="25852" marR="25852" marT="25852" marB="25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400">
                          <a:effectLst/>
                        </a:rPr>
                        <a:t>6</a:t>
                      </a:r>
                    </a:p>
                  </a:txBody>
                  <a:tcPr marL="25852" marR="25852" marT="25852" marB="25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400">
                          <a:effectLst/>
                        </a:rPr>
                        <a:t>Oral</a:t>
                      </a:r>
                    </a:p>
                  </a:txBody>
                  <a:tcPr marL="25852" marR="25852" marT="25852" marB="25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400">
                          <a:effectLst/>
                        </a:rPr>
                        <a:t>CCF</a:t>
                      </a:r>
                    </a:p>
                  </a:txBody>
                  <a:tcPr marL="25852" marR="25852" marT="25852" marB="25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538116"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>
                          <a:effectLst/>
                        </a:rPr>
                        <a:t>Conception d'opérations de transport et de prestations logistiques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>
                          <a:effectLst/>
                        </a:rPr>
                        <a:t>Analyse de la performance d'une activité de transport et de prestation logistique</a:t>
                      </a:r>
                    </a:p>
                  </a:txBody>
                  <a:tcPr marL="25852" marR="25852" marT="25852" marB="25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>
                          <a:effectLst/>
                        </a:rPr>
                        <a:t>6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>
                          <a:effectLst/>
                        </a:rPr>
                        <a:t>4</a:t>
                      </a:r>
                    </a:p>
                  </a:txBody>
                  <a:tcPr marL="25852" marR="25852" marT="25852" marB="25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400" dirty="0">
                          <a:effectLst/>
                        </a:rPr>
                        <a:t>Écrit</a:t>
                      </a:r>
                    </a:p>
                  </a:txBody>
                  <a:tcPr marL="25852" marR="25852" marT="25852" marB="25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fr-FR" sz="2400">
                          <a:effectLst/>
                        </a:rPr>
                        <a:t>4h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fr-FR" sz="2400">
                          <a:effectLst/>
                        </a:rPr>
                        <a:t>3h</a:t>
                      </a:r>
                    </a:p>
                  </a:txBody>
                  <a:tcPr marL="25852" marR="25852" marT="25852" marB="25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277">
                <a:tc>
                  <a:txBody>
                    <a:bodyPr/>
                    <a:lstStyle/>
                    <a:p>
                      <a:pPr fontAlgn="t"/>
                      <a:r>
                        <a:rPr lang="fr-FR" sz="2400">
                          <a:effectLst/>
                        </a:rPr>
                        <a:t>Gestion des opérations de transport et des prestations logistiques</a:t>
                      </a:r>
                    </a:p>
                  </a:txBody>
                  <a:tcPr marL="25852" marR="25852" marT="25852" marB="25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400">
                          <a:effectLst/>
                        </a:rPr>
                        <a:t>4</a:t>
                      </a:r>
                    </a:p>
                  </a:txBody>
                  <a:tcPr marL="25852" marR="25852" marT="25852" marB="25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400" dirty="0">
                          <a:effectLst/>
                        </a:rPr>
                        <a:t>Oral</a:t>
                      </a:r>
                    </a:p>
                  </a:txBody>
                  <a:tcPr marL="25852" marR="25852" marT="25852" marB="25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2400" dirty="0">
                          <a:effectLst/>
                        </a:rPr>
                        <a:t>CCF</a:t>
                      </a:r>
                    </a:p>
                  </a:txBody>
                  <a:tcPr marL="25852" marR="25852" marT="25852" marB="25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00858">
                <a:tc>
                  <a:txBody>
                    <a:bodyPr/>
                    <a:lstStyle/>
                    <a:p>
                      <a:pPr fontAlgn="t"/>
                      <a:r>
                        <a:rPr lang="fr-FR" sz="1800" dirty="0">
                          <a:effectLst/>
                        </a:rPr>
                        <a:t>Langue vivante 2 (facultatif)</a:t>
                      </a:r>
                    </a:p>
                  </a:txBody>
                  <a:tcPr marL="25852" marR="25852" marT="25852" marB="25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800">
                          <a:effectLst/>
                        </a:rPr>
                        <a:t>2</a:t>
                      </a:r>
                    </a:p>
                  </a:txBody>
                  <a:tcPr marL="25852" marR="25852" marT="25852" marB="25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800">
                          <a:effectLst/>
                        </a:rPr>
                        <a:t>Oral</a:t>
                      </a:r>
                    </a:p>
                  </a:txBody>
                  <a:tcPr marL="25852" marR="25852" marT="25852" marB="25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800" dirty="0">
                          <a:effectLst/>
                        </a:rPr>
                        <a:t>20min</a:t>
                      </a:r>
                    </a:p>
                  </a:txBody>
                  <a:tcPr marL="25852" marR="25852" marT="25852" marB="25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110" y="0"/>
            <a:ext cx="8856984" cy="6481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919536" y="404665"/>
            <a:ext cx="56661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solidFill>
                  <a:srgbClr val="00B0F0"/>
                </a:solidFill>
              </a:rPr>
              <a:t>14 semaines de STAGE sur deux ans </a:t>
            </a:r>
            <a:r>
              <a:rPr lang="fr-FR" sz="4000" dirty="0" smtClean="0">
                <a:solidFill>
                  <a:srgbClr val="00B0F0"/>
                </a:solidFill>
              </a:rPr>
              <a:t>en Nouvelle-Calédonie ou </a:t>
            </a:r>
            <a:r>
              <a:rPr lang="fr-FR" sz="4000" dirty="0">
                <a:solidFill>
                  <a:srgbClr val="00B0F0"/>
                </a:solidFill>
              </a:rPr>
              <a:t>à l’étranger</a:t>
            </a:r>
          </a:p>
        </p:txBody>
      </p:sp>
      <p:pic>
        <p:nvPicPr>
          <p:cNvPr id="2" name="Image 1" descr="Capture d’écran 2017-07-24 à 20.15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3983678"/>
            <a:ext cx="3744416" cy="2397651"/>
          </a:xfrm>
          <a:prstGeom prst="rect">
            <a:avLst/>
          </a:prstGeom>
        </p:spPr>
      </p:pic>
      <p:pic>
        <p:nvPicPr>
          <p:cNvPr id="3" name="Image 2" descr="Capture d’écran 2017-07-24 à 20.15.4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4039092"/>
            <a:ext cx="3384376" cy="234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9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5"/>
          <p:cNvSpPr/>
          <p:nvPr/>
        </p:nvSpPr>
        <p:spPr>
          <a:xfrm>
            <a:off x="2562724" y="2334126"/>
            <a:ext cx="8566484" cy="190098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FAFAF"/>
              </a:gs>
              <a:gs pos="50000">
                <a:schemeClr val="accent3"/>
              </a:gs>
              <a:gs pos="100000">
                <a:srgbClr val="919191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 b="1">
                <a:solidFill>
                  <a:srgbClr val="3A1B13"/>
                </a:solidFill>
                <a:latin typeface="Calibri"/>
                <a:ea typeface="Calibri"/>
                <a:cs typeface="Calibri"/>
                <a:sym typeface="Calibri"/>
              </a:rPr>
              <a:t>ET APRÉS ? 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6"/>
          <p:cNvSpPr/>
          <p:nvPr/>
        </p:nvSpPr>
        <p:spPr>
          <a:xfrm>
            <a:off x="2773279" y="1612231"/>
            <a:ext cx="7435516" cy="553453"/>
          </a:xfrm>
          <a:prstGeom prst="rect">
            <a:avLst/>
          </a:prstGeom>
          <a:solidFill>
            <a:srgbClr val="E7E6E6">
              <a:alpha val="1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Intégrer une entreprise de tous type de transport et tant  :</a:t>
            </a:r>
            <a:endParaRPr/>
          </a:p>
        </p:txBody>
      </p:sp>
      <p:sp>
        <p:nvSpPr>
          <p:cNvPr id="539" name="Google Shape;539;p66"/>
          <p:cNvSpPr/>
          <p:nvPr/>
        </p:nvSpPr>
        <p:spPr>
          <a:xfrm>
            <a:off x="-18047" y="492"/>
            <a:ext cx="12224084" cy="117625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67087"/>
              </a:gs>
              <a:gs pos="50000">
                <a:srgbClr val="7DA2C3"/>
              </a:gs>
              <a:gs pos="100000">
                <a:srgbClr val="96C2EA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VOUS POUVEZ ENTRER DANS LA VIE ACTIVE </a:t>
            </a:r>
            <a:endParaRPr dirty="0"/>
          </a:p>
        </p:txBody>
      </p:sp>
      <p:sp>
        <p:nvSpPr>
          <p:cNvPr id="540" name="Google Shape;540;p66"/>
          <p:cNvSpPr/>
          <p:nvPr/>
        </p:nvSpPr>
        <p:spPr>
          <a:xfrm>
            <a:off x="-18047" y="6446907"/>
            <a:ext cx="3994484" cy="597096"/>
          </a:xfrm>
          <a:prstGeom prst="rect">
            <a:avLst/>
          </a:prstGeom>
          <a:solidFill>
            <a:srgbClr val="E7E6E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Affréteur </a:t>
            </a:r>
            <a:endParaRPr/>
          </a:p>
        </p:txBody>
      </p:sp>
      <p:sp>
        <p:nvSpPr>
          <p:cNvPr id="541" name="Google Shape;541;p66"/>
          <p:cNvSpPr/>
          <p:nvPr/>
        </p:nvSpPr>
        <p:spPr>
          <a:xfrm>
            <a:off x="8211553" y="6210764"/>
            <a:ext cx="3994484" cy="597096"/>
          </a:xfrm>
          <a:prstGeom prst="rect">
            <a:avLst/>
          </a:prstGeom>
          <a:solidFill>
            <a:srgbClr val="E7E6E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Agent de transit</a:t>
            </a:r>
            <a:endParaRPr/>
          </a:p>
        </p:txBody>
      </p:sp>
      <p:sp>
        <p:nvSpPr>
          <p:cNvPr id="542" name="Google Shape;542;p66"/>
          <p:cNvSpPr/>
          <p:nvPr/>
        </p:nvSpPr>
        <p:spPr>
          <a:xfrm>
            <a:off x="0" y="4199027"/>
            <a:ext cx="3994484" cy="597096"/>
          </a:xfrm>
          <a:prstGeom prst="rect">
            <a:avLst/>
          </a:prstGeom>
          <a:solidFill>
            <a:srgbClr val="E7E6E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Exploitant de transport</a:t>
            </a:r>
            <a:endParaRPr/>
          </a:p>
        </p:txBody>
      </p:sp>
      <p:sp>
        <p:nvSpPr>
          <p:cNvPr id="543" name="Google Shape;543;p66"/>
          <p:cNvSpPr/>
          <p:nvPr/>
        </p:nvSpPr>
        <p:spPr>
          <a:xfrm>
            <a:off x="8197516" y="4317094"/>
            <a:ext cx="3994484" cy="597096"/>
          </a:xfrm>
          <a:prstGeom prst="rect">
            <a:avLst/>
          </a:prstGeom>
          <a:solidFill>
            <a:srgbClr val="E7E6E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Exploitant logistique</a:t>
            </a:r>
            <a:endParaRPr/>
          </a:p>
        </p:txBody>
      </p:sp>
      <p:sp>
        <p:nvSpPr>
          <p:cNvPr id="544" name="Google Shape;544;p66"/>
          <p:cNvSpPr/>
          <p:nvPr/>
        </p:nvSpPr>
        <p:spPr>
          <a:xfrm>
            <a:off x="0" y="4914199"/>
            <a:ext cx="3994484" cy="597096"/>
          </a:xfrm>
          <a:prstGeom prst="rect">
            <a:avLst/>
          </a:prstGeom>
          <a:solidFill>
            <a:srgbClr val="E7E6E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Consignataire de navire</a:t>
            </a:r>
            <a:endParaRPr/>
          </a:p>
        </p:txBody>
      </p:sp>
      <p:sp>
        <p:nvSpPr>
          <p:cNvPr id="545" name="Google Shape;545;p66"/>
          <p:cNvSpPr/>
          <p:nvPr/>
        </p:nvSpPr>
        <p:spPr>
          <a:xfrm>
            <a:off x="8211553" y="5263929"/>
            <a:ext cx="3994484" cy="597096"/>
          </a:xfrm>
          <a:prstGeom prst="rect">
            <a:avLst/>
          </a:prstGeom>
          <a:solidFill>
            <a:srgbClr val="E7E6E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Déclarant de douane</a:t>
            </a:r>
            <a:endParaRPr/>
          </a:p>
        </p:txBody>
      </p:sp>
      <p:sp>
        <p:nvSpPr>
          <p:cNvPr id="546" name="Google Shape;546;p66"/>
          <p:cNvSpPr/>
          <p:nvPr/>
        </p:nvSpPr>
        <p:spPr>
          <a:xfrm>
            <a:off x="0" y="5680553"/>
            <a:ext cx="3994484" cy="597096"/>
          </a:xfrm>
          <a:prstGeom prst="rect">
            <a:avLst/>
          </a:prstGeom>
          <a:solidFill>
            <a:srgbClr val="E7E6E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Logisticien</a:t>
            </a:r>
            <a:endParaRPr/>
          </a:p>
        </p:txBody>
      </p:sp>
      <p:sp>
        <p:nvSpPr>
          <p:cNvPr id="12" name="Google Shape;540;p66"/>
          <p:cNvSpPr/>
          <p:nvPr/>
        </p:nvSpPr>
        <p:spPr>
          <a:xfrm>
            <a:off x="2463466" y="1830115"/>
            <a:ext cx="7429500" cy="1833610"/>
          </a:xfrm>
          <a:prstGeom prst="rect">
            <a:avLst/>
          </a:prstGeom>
          <a:solidFill>
            <a:srgbClr val="E7E6E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  <a:latin typeface="-apple-system"/>
              </a:rPr>
              <a:t>les entreprises de transport de marchandises par voies terrestre, maritime, aérienne et multimodale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  <a:latin typeface="-apple-system"/>
              </a:rPr>
              <a:t>les entreprises de commission de transport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  <a:latin typeface="-apple-system"/>
              </a:rPr>
              <a:t>les entreprises de prestations logistiques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  <a:latin typeface="-apple-system"/>
              </a:rPr>
              <a:t>les services transport ou logistique des </a:t>
            </a:r>
            <a:r>
              <a:rPr lang="fr-FR" sz="2000" dirty="0" smtClean="0">
                <a:solidFill>
                  <a:srgbClr val="002060"/>
                </a:solidFill>
                <a:latin typeface="-apple-system"/>
              </a:rPr>
              <a:t>entreprises industrielles et commerciales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3" y="2492897"/>
            <a:ext cx="3806013" cy="3356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ORGANISER LE TRANSPORT DES MARCHANDISES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0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7"/>
          <p:cNvSpPr/>
          <p:nvPr/>
        </p:nvSpPr>
        <p:spPr>
          <a:xfrm rot="270859">
            <a:off x="425336" y="1703334"/>
            <a:ext cx="7939315" cy="928914"/>
          </a:xfrm>
          <a:prstGeom prst="rect">
            <a:avLst/>
          </a:prstGeom>
          <a:solidFill>
            <a:srgbClr val="541829"/>
          </a:solidFill>
          <a:ln>
            <a:noFill/>
          </a:ln>
          <a:effectLst>
            <a:outerShdw blurRad="127000" dist="38100" dir="2700000" algn="ctr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Licence professionnelle en transport logistique</a:t>
            </a:r>
            <a:endParaRPr/>
          </a:p>
        </p:txBody>
      </p:sp>
      <p:sp>
        <p:nvSpPr>
          <p:cNvPr id="552" name="Google Shape;552;p67"/>
          <p:cNvSpPr/>
          <p:nvPr/>
        </p:nvSpPr>
        <p:spPr>
          <a:xfrm>
            <a:off x="3762828" y="3140139"/>
            <a:ext cx="7939315" cy="928914"/>
          </a:xfrm>
          <a:prstGeom prst="rect">
            <a:avLst/>
          </a:prstGeom>
          <a:solidFill>
            <a:srgbClr val="541829"/>
          </a:solidFill>
          <a:ln>
            <a:noFill/>
          </a:ln>
          <a:effectLst>
            <a:outerShdw blurRad="127000" dist="38100" dir="2700000" algn="ctr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ISTELI (Institut Supérieur du Transport et de la Logistique international)</a:t>
            </a:r>
            <a:endParaRPr dirty="0"/>
          </a:p>
        </p:txBody>
      </p:sp>
      <p:sp>
        <p:nvSpPr>
          <p:cNvPr id="553" name="Google Shape;553;p67"/>
          <p:cNvSpPr/>
          <p:nvPr/>
        </p:nvSpPr>
        <p:spPr>
          <a:xfrm>
            <a:off x="0" y="0"/>
            <a:ext cx="12192000" cy="112295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FAFAF"/>
              </a:gs>
              <a:gs pos="50000">
                <a:schemeClr val="accent3"/>
              </a:gs>
              <a:gs pos="100000">
                <a:srgbClr val="91919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OU POURSUIVRE VOS ÉTUDES  </a:t>
            </a:r>
            <a:endParaRPr dirty="0"/>
          </a:p>
        </p:txBody>
      </p:sp>
      <p:pic>
        <p:nvPicPr>
          <p:cNvPr id="554" name="Google Shape;554;p67"/>
          <p:cNvPicPr preferRelativeResize="0"/>
          <p:nvPr/>
        </p:nvPicPr>
        <p:blipFill rotWithShape="1">
          <a:blip r:embed="rId3">
            <a:alphaModFix/>
          </a:blip>
          <a:srcRect l="10825" t="17921" r="9553" b="12785"/>
          <a:stretch/>
        </p:blipFill>
        <p:spPr>
          <a:xfrm>
            <a:off x="10875977" y="4302185"/>
            <a:ext cx="601579" cy="360948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555" name="Google Shape;555;p67"/>
          <p:cNvSpPr/>
          <p:nvPr/>
        </p:nvSpPr>
        <p:spPr>
          <a:xfrm>
            <a:off x="449578" y="4338431"/>
            <a:ext cx="7939315" cy="928914"/>
          </a:xfrm>
          <a:prstGeom prst="rect">
            <a:avLst/>
          </a:prstGeom>
          <a:solidFill>
            <a:srgbClr val="541829"/>
          </a:solidFill>
          <a:ln>
            <a:noFill/>
          </a:ln>
          <a:effectLst>
            <a:outerShdw blurRad="127000" dist="38100" dir="2700000" algn="ctr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Intégrer une école de commerce</a:t>
            </a:r>
            <a:endParaRPr/>
          </a:p>
        </p:txBody>
      </p:sp>
      <p:sp>
        <p:nvSpPr>
          <p:cNvPr id="556" name="Google Shape;556;p67"/>
          <p:cNvSpPr/>
          <p:nvPr/>
        </p:nvSpPr>
        <p:spPr>
          <a:xfrm>
            <a:off x="3969657" y="5555019"/>
            <a:ext cx="7939315" cy="928914"/>
          </a:xfrm>
          <a:prstGeom prst="rect">
            <a:avLst/>
          </a:prstGeom>
          <a:solidFill>
            <a:srgbClr val="541829"/>
          </a:solidFill>
          <a:ln>
            <a:noFill/>
          </a:ln>
          <a:effectLst>
            <a:outerShdw blurRad="127000" dist="38100" dir="2700000" algn="ctr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FCIL (Formation Complémentaire d’Initiative Locale)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68"/>
          <p:cNvSpPr/>
          <p:nvPr/>
        </p:nvSpPr>
        <p:spPr>
          <a:xfrm>
            <a:off x="540914" y="337898"/>
            <a:ext cx="11346287" cy="192878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 BTS GTLA VOUS OUVRE UNE VOIE D'AVENIR, </a:t>
            </a:r>
            <a:endParaRPr lang="fr-FR" sz="400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fr-FR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ROUTE VERS LA RÉUSSITE !</a:t>
            </a:r>
            <a:endParaRPr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1772816"/>
            <a:ext cx="6048672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solidFill>
                  <a:srgbClr val="0070C0"/>
                </a:solidFill>
              </a:rPr>
              <a:t>PROPOSER,  CHIFFRER UNE SOLUTION TRANSPORT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3592" y="6021289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0070C0"/>
                </a:solidFill>
                <a:latin typeface="+mj-lt"/>
              </a:rPr>
              <a:t>ET LA METTRE EN ŒUVRE …</a:t>
            </a:r>
            <a:endParaRPr lang="fr-FR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398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"/>
          <p:cNvSpPr txBox="1">
            <a:spLocks noGrp="1"/>
          </p:cNvSpPr>
          <p:nvPr>
            <p:ph type="ctrTitle"/>
          </p:nvPr>
        </p:nvSpPr>
        <p:spPr>
          <a:xfrm>
            <a:off x="300088" y="326572"/>
            <a:ext cx="11446329" cy="1621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Clr>
                <a:srgbClr val="0070C0"/>
              </a:buClr>
              <a:buSzPts val="3959"/>
            </a:pPr>
            <a:r>
              <a:rPr lang="fr-FR" sz="3959" b="1" dirty="0" smtClean="0">
                <a:solidFill>
                  <a:srgbClr val="0070C0"/>
                </a:solidFill>
              </a:rPr>
              <a:t>Importer des pièces détachées BMW depuis l’usine de Munich en Allemagne?</a:t>
            </a:r>
            <a:endParaRPr sz="3959" b="1" dirty="0">
              <a:solidFill>
                <a:srgbClr val="0070C0"/>
              </a:solidFill>
            </a:endParaRPr>
          </a:p>
        </p:txBody>
      </p:sp>
      <p:pic>
        <p:nvPicPr>
          <p:cNvPr id="133" name="Google Shape;13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948070"/>
            <a:ext cx="12001500" cy="49099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2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11495314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buClr>
                <a:srgbClr val="0070C0"/>
              </a:buClr>
              <a:buSzPts val="3959"/>
            </a:pPr>
            <a:r>
              <a:rPr lang="fr-FR" sz="4000" b="1" dirty="0">
                <a:solidFill>
                  <a:srgbClr val="0070C0"/>
                </a:solidFill>
              </a:rPr>
              <a:t>L</a:t>
            </a:r>
            <a:r>
              <a:rPr lang="fr-FR" sz="4000" b="1" dirty="0" smtClean="0">
                <a:solidFill>
                  <a:srgbClr val="0070C0"/>
                </a:solidFill>
              </a:rPr>
              <a:t>e </a:t>
            </a:r>
            <a:r>
              <a:rPr lang="fr-FR" sz="4000" b="1" dirty="0">
                <a:solidFill>
                  <a:srgbClr val="0070C0"/>
                </a:solidFill>
              </a:rPr>
              <a:t>PRE-ACHEMINEMENT </a:t>
            </a:r>
            <a:r>
              <a:rPr lang="fr-FR" sz="4000" b="1" dirty="0" smtClean="0">
                <a:solidFill>
                  <a:srgbClr val="0070C0"/>
                </a:solidFill>
              </a:rPr>
              <a:t>de MUNICH au HAVRE</a:t>
            </a:r>
            <a:endParaRPr sz="4000" b="1" dirty="0">
              <a:solidFill>
                <a:srgbClr val="0070C0"/>
              </a:solidFill>
            </a:endParaRPr>
          </a:p>
        </p:txBody>
      </p:sp>
      <p:pic>
        <p:nvPicPr>
          <p:cNvPr id="153" name="Google Shape;153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65614" y="1086574"/>
            <a:ext cx="7135586" cy="57714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29803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865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"/>
          <p:cNvSpPr txBox="1">
            <a:spLocks noGrp="1"/>
          </p:cNvSpPr>
          <p:nvPr>
            <p:ph type="title"/>
          </p:nvPr>
        </p:nvSpPr>
        <p:spPr>
          <a:xfrm>
            <a:off x="358687" y="0"/>
            <a:ext cx="11495315" cy="103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ctr">
              <a:buClr>
                <a:srgbClr val="0070C0"/>
              </a:buClr>
              <a:buSzPts val="4400"/>
            </a:pPr>
            <a:r>
              <a:rPr lang="fr-FR" b="1" dirty="0">
                <a:solidFill>
                  <a:srgbClr val="0070C0"/>
                </a:solidFill>
              </a:rPr>
              <a:t>le transport maritime du HAVRE au port de </a:t>
            </a:r>
            <a:r>
              <a:rPr lang="fr-FR" b="1" dirty="0" smtClean="0">
                <a:solidFill>
                  <a:srgbClr val="0070C0"/>
                </a:solidFill>
              </a:rPr>
              <a:t>Nouméa</a:t>
            </a:r>
            <a:endParaRPr b="1" dirty="0">
              <a:solidFill>
                <a:srgbClr val="0070C0"/>
              </a:solidFill>
            </a:endParaRPr>
          </a:p>
        </p:txBody>
      </p:sp>
      <p:pic>
        <p:nvPicPr>
          <p:cNvPr id="159" name="Google Shape;159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196740"/>
            <a:ext cx="12192000" cy="5661259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160" name="Google Shape;16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6250" y="3908965"/>
            <a:ext cx="1224136" cy="864095"/>
          </a:xfrm>
          <a:prstGeom prst="rect">
            <a:avLst/>
          </a:prstGeom>
          <a:noFill/>
          <a:ln>
            <a:noFill/>
          </a:ln>
          <a:effectLst>
            <a:reflection stA="30000" endPos="30000" dist="5000" dir="5400000" sy="-100000" algn="bl" rotWithShape="0"/>
          </a:effectLst>
        </p:spPr>
      </p:pic>
      <p:sp>
        <p:nvSpPr>
          <p:cNvPr id="161" name="Google Shape;161;p5"/>
          <p:cNvSpPr txBox="1"/>
          <p:nvPr/>
        </p:nvSpPr>
        <p:spPr>
          <a:xfrm>
            <a:off x="5930193" y="3789041"/>
            <a:ext cx="10801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fr-FR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Canal de panama</a:t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42500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1822820" y="0"/>
            <a:ext cx="8229600" cy="81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buClr>
                <a:srgbClr val="FFFFFF"/>
              </a:buClr>
              <a:buSzPts val="4400"/>
            </a:pPr>
            <a:r>
              <a:rPr lang="fr-FR" sz="4000" dirty="0">
                <a:solidFill>
                  <a:schemeClr val="accent1">
                    <a:lumMod val="75000"/>
                  </a:schemeClr>
                </a:solidFill>
              </a:rPr>
              <a:t>Le suivi des navires en temps réel</a:t>
            </a:r>
            <a:endParaRPr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7" name="Google Shape;167;p6" descr="Capture d’écran 2017-07-24 à 19.30.4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45029"/>
            <a:ext cx="12192000" cy="5812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029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7" descr="chargeement.jpg"/>
          <p:cNvPicPr preferRelativeResize="0"/>
          <p:nvPr/>
        </p:nvPicPr>
        <p:blipFill rotWithShape="1">
          <a:blip r:embed="rId3">
            <a:alphaModFix/>
          </a:blip>
          <a:srcRect r="19188" b="36583"/>
          <a:stretch/>
        </p:blipFill>
        <p:spPr>
          <a:xfrm>
            <a:off x="5799788" y="867959"/>
            <a:ext cx="6310991" cy="221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7" descr="déchargement.jpg"/>
          <p:cNvPicPr preferRelativeResize="0"/>
          <p:nvPr/>
        </p:nvPicPr>
        <p:blipFill rotWithShape="1">
          <a:blip r:embed="rId4">
            <a:alphaModFix/>
          </a:blip>
          <a:srcRect r="35101" b="17984"/>
          <a:stretch/>
        </p:blipFill>
        <p:spPr>
          <a:xfrm>
            <a:off x="5799789" y="3084834"/>
            <a:ext cx="6310992" cy="3773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7" descr="calle.jpg"/>
          <p:cNvPicPr preferRelativeResize="0"/>
          <p:nvPr/>
        </p:nvPicPr>
        <p:blipFill rotWithShape="1">
          <a:blip r:embed="rId5">
            <a:alphaModFix/>
          </a:blip>
          <a:srcRect l="13218" b="14340"/>
          <a:stretch/>
        </p:blipFill>
        <p:spPr>
          <a:xfrm rot="-5400000">
            <a:off x="-19155" y="1039056"/>
            <a:ext cx="5838097" cy="579978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7"/>
          <p:cNvSpPr txBox="1">
            <a:spLocks noGrp="1"/>
          </p:cNvSpPr>
          <p:nvPr>
            <p:ph type="title"/>
          </p:nvPr>
        </p:nvSpPr>
        <p:spPr>
          <a:xfrm>
            <a:off x="305223" y="153660"/>
            <a:ext cx="11805557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ctr">
              <a:buClr>
                <a:srgbClr val="3366FF"/>
              </a:buClr>
              <a:buSzPts val="2520"/>
            </a:pPr>
            <a:r>
              <a:rPr lang="fr-FR" sz="3600" b="1" dirty="0">
                <a:solidFill>
                  <a:srgbClr val="3366FF"/>
                </a:solidFill>
              </a:rPr>
              <a:t>Le DÉCHARGEMENT DES CONTENEURS AU PORT DE NOUMÉA</a:t>
            </a:r>
            <a:endParaRPr sz="36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2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993718"/>
            <a:ext cx="12192000" cy="586428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181" name="Google Shape;181;p8"/>
          <p:cNvSpPr txBox="1">
            <a:spLocks noGrp="1"/>
          </p:cNvSpPr>
          <p:nvPr>
            <p:ph type="title"/>
          </p:nvPr>
        </p:nvSpPr>
        <p:spPr>
          <a:xfrm>
            <a:off x="3069025" y="0"/>
            <a:ext cx="6605700" cy="993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buClr>
                <a:srgbClr val="00B0F0"/>
              </a:buClr>
              <a:buSzPts val="4400"/>
            </a:pPr>
            <a:r>
              <a:rPr lang="fr-FR" b="1" dirty="0">
                <a:solidFill>
                  <a:srgbClr val="00B0F0"/>
                </a:solidFill>
              </a:rPr>
              <a:t>Le DEDOUANEMENT</a:t>
            </a:r>
            <a:endParaRPr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3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446</Words>
  <Application>Microsoft Office PowerPoint</Application>
  <PresentationFormat>Grand écran</PresentationFormat>
  <Paragraphs>125</Paragraphs>
  <Slides>21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21</vt:i4>
      </vt:variant>
    </vt:vector>
  </HeadingPairs>
  <TitlesOfParts>
    <vt:vector size="30" baseType="lpstr">
      <vt:lpstr>Calibri</vt:lpstr>
      <vt:lpstr>-apple-system</vt:lpstr>
      <vt:lpstr>Arial</vt:lpstr>
      <vt:lpstr>Tahoma</vt:lpstr>
      <vt:lpstr>Quattrocento Sans</vt:lpstr>
      <vt:lpstr>Candara</vt:lpstr>
      <vt:lpstr>Thème Office</vt:lpstr>
      <vt:lpstr>1_Thème Office</vt:lpstr>
      <vt:lpstr>2_Thème Office</vt:lpstr>
      <vt:lpstr>BTS GESTION DES TRANSPORTS ET LOGISTIQUE ASSOCIEE</vt:lpstr>
      <vt:lpstr>ORGANISER LE TRANSPORT DES MARCHANDISES</vt:lpstr>
      <vt:lpstr>PROPOSER,  CHIFFRER UNE SOLUTION TRANSPORT</vt:lpstr>
      <vt:lpstr>Importer des pièces détachées BMW depuis l’usine de Munich en Allemagne?</vt:lpstr>
      <vt:lpstr>Le PRE-ACHEMINEMENT de MUNICH au HAVRE</vt:lpstr>
      <vt:lpstr>le transport maritime du HAVRE au port de Nouméa</vt:lpstr>
      <vt:lpstr>Le suivi des navires en temps réel</vt:lpstr>
      <vt:lpstr>Le DÉCHARGEMENT DES CONTENEURS AU PORT DE NOUMÉA</vt:lpstr>
      <vt:lpstr>Le DEDOUANEMENT</vt:lpstr>
      <vt:lpstr>Présentation PowerPoint</vt:lpstr>
      <vt:lpstr>AVION CARGO DESTINATION TONTOUTA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christine deneufbourg</dc:creator>
  <cp:lastModifiedBy>Utilisateur Windows</cp:lastModifiedBy>
  <cp:revision>19</cp:revision>
  <dcterms:modified xsi:type="dcterms:W3CDTF">2020-08-05T05:33:49Z</dcterms:modified>
</cp:coreProperties>
</file>