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4.bin" ContentType="application/vnd.openxmlformats-officedocument.oleObject"/>
  <Override PartName="/ppt/embeddings/oleObject5.bin" ContentType="application/vnd.openxmlformats-officedocument.oleObject"/>
  <Override PartName="/ppt/embeddings/oleObject6.bin" ContentType="application/vnd.openxmlformats-officedocument.oleObject"/>
  <Override PartName="/ppt/embeddings/oleObject7.bin" ContentType="application/vnd.openxmlformats-officedocument.oleObject"/>
  <Override PartName="/ppt/embeddings/oleObject8.bin" ContentType="application/vnd.openxmlformats-officedocument.oleObject"/>
  <Override PartName="/ppt/embeddings/oleObject9.bin" ContentType="application/vnd.openxmlformats-officedocument.oleObject"/>
  <Override PartName="/ppt/embeddings/oleObject10.bin" ContentType="application/vnd.openxmlformats-officedocument.oleObject"/>
  <Override PartName="/ppt/embeddings/oleObject11.bin" ContentType="application/vnd.openxmlformats-officedocument.oleObject"/>
  <Override PartName="/ppt/notesSlides/notesSlide1.xml" ContentType="application/vnd.openxmlformats-officedocument.presentationml.notesSlide+xml"/>
  <Override PartName="/ppt/tags/tag1.xml" ContentType="application/vnd.openxmlformats-officedocument.presentationml.tags+xml"/>
  <Override PartName="/ppt/embeddings/oleObject12.bin" ContentType="application/vnd.openxmlformats-officedocument.oleObject"/>
  <Override PartName="/ppt/embeddings/oleObject13.bin" ContentType="application/vnd.openxmlformats-officedocument.oleObject"/>
  <Override PartName="/ppt/embeddings/oleObject14.bin" ContentType="application/vnd.openxmlformats-officedocument.oleObject"/>
  <Override PartName="/ppt/embeddings/oleObject15.bin" ContentType="application/vnd.openxmlformats-officedocument.oleObject"/>
  <Override PartName="/ppt/embeddings/oleObject16.bin" ContentType="application/vnd.openxmlformats-officedocument.oleObject"/>
  <Override PartName="/ppt/embeddings/oleObject17.bin" ContentType="application/vnd.openxmlformats-officedocument.oleObject"/>
  <Override PartName="/ppt/embeddings/oleObject18.bin" ContentType="application/vnd.openxmlformats-officedocument.oleObject"/>
  <Override PartName="/ppt/embeddings/oleObject19.bin" ContentType="application/vnd.openxmlformats-officedocument.oleObject"/>
  <Override PartName="/ppt/embeddings/oleObject20.bin" ContentType="application/vnd.openxmlformats-officedocument.oleObject"/>
  <Override PartName="/ppt/embeddings/oleObject21.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256" r:id="rId2"/>
    <p:sldId id="277" r:id="rId3"/>
    <p:sldId id="278" r:id="rId4"/>
    <p:sldId id="279" r:id="rId5"/>
    <p:sldId id="280" r:id="rId6"/>
    <p:sldId id="281" r:id="rId7"/>
    <p:sldId id="282" r:id="rId8"/>
    <p:sldId id="283" r:id="rId9"/>
    <p:sldId id="299" r:id="rId10"/>
    <p:sldId id="298" r:id="rId11"/>
    <p:sldId id="272" r:id="rId12"/>
    <p:sldId id="257" r:id="rId13"/>
    <p:sldId id="259" r:id="rId14"/>
    <p:sldId id="273" r:id="rId15"/>
    <p:sldId id="261" r:id="rId16"/>
    <p:sldId id="262" r:id="rId17"/>
    <p:sldId id="290" r:id="rId18"/>
    <p:sldId id="291" r:id="rId19"/>
    <p:sldId id="287" r:id="rId20"/>
    <p:sldId id="266" r:id="rId21"/>
    <p:sldId id="293" r:id="rId22"/>
    <p:sldId id="292" r:id="rId23"/>
    <p:sldId id="289" r:id="rId24"/>
    <p:sldId id="284" r:id="rId25"/>
    <p:sldId id="274" r:id="rId26"/>
    <p:sldId id="288" r:id="rId27"/>
    <p:sldId id="275" r:id="rId28"/>
    <p:sldId id="285" r:id="rId29"/>
    <p:sldId id="296" r:id="rId30"/>
    <p:sldId id="286" r:id="rId31"/>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17292A2E-F333-43FB-9621-5CBBE7FDCDCB}" styleName="Style léger 2 - Accentuation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Style léger 2 - Accentuation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Style léger 2 - Accentuation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F2DE63D5-997A-4646-A377-4702673A728D}" styleName="Style léger 2 - Accentuation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9150" autoAdjust="0"/>
  </p:normalViewPr>
  <p:slideViewPr>
    <p:cSldViewPr snapToGrid="0" snapToObjects="1">
      <p:cViewPr>
        <p:scale>
          <a:sx n="81" d="100"/>
          <a:sy n="81" d="100"/>
        </p:scale>
        <p:origin x="-1416" y="-3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notesMaster" Target="notesMasters/notesMaster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interSettings" Target="printerSettings/printerSettings1.bin"/><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6.emf"/><Relationship Id="rId4" Type="http://schemas.openxmlformats.org/officeDocument/2006/relationships/image" Target="../media/image7.emf"/><Relationship Id="rId5" Type="http://schemas.openxmlformats.org/officeDocument/2006/relationships/image" Target="../media/image8.emf"/><Relationship Id="rId1" Type="http://schemas.openxmlformats.org/officeDocument/2006/relationships/image" Target="../media/image4.emf"/><Relationship Id="rId2"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3.emf"/><Relationship Id="rId4" Type="http://schemas.openxmlformats.org/officeDocument/2006/relationships/image" Target="../media/image14.emf"/><Relationship Id="rId1" Type="http://schemas.openxmlformats.org/officeDocument/2006/relationships/image" Target="../media/image11.emf"/><Relationship Id="rId2" Type="http://schemas.openxmlformats.org/officeDocument/2006/relationships/image" Target="../media/image1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7.e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6.emf"/><Relationship Id="rId4" Type="http://schemas.openxmlformats.org/officeDocument/2006/relationships/image" Target="../media/image7.emf"/><Relationship Id="rId5" Type="http://schemas.openxmlformats.org/officeDocument/2006/relationships/image" Target="../media/image8.emf"/><Relationship Id="rId1" Type="http://schemas.openxmlformats.org/officeDocument/2006/relationships/image" Target="../media/image4.emf"/><Relationship Id="rId2" Type="http://schemas.openxmlformats.org/officeDocument/2006/relationships/image" Target="../media/image5.e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1.emf"/><Relationship Id="rId4" Type="http://schemas.openxmlformats.org/officeDocument/2006/relationships/image" Target="../media/image22.emf"/><Relationship Id="rId5" Type="http://schemas.openxmlformats.org/officeDocument/2006/relationships/image" Target="../media/image23.emf"/><Relationship Id="rId1" Type="http://schemas.openxmlformats.org/officeDocument/2006/relationships/image" Target="../media/image19.emf"/><Relationship Id="rId2" Type="http://schemas.openxmlformats.org/officeDocument/2006/relationships/image" Target="../media/image20.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52AED8-A517-ED43-98F0-08A5F12AFBD0}" type="datetimeFigureOut">
              <a:rPr lang="fr-FR" smtClean="0"/>
              <a:t>23/10/16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CDFA0C2-3F27-5D48-B39D-60B2E380A5F9}" type="slidenum">
              <a:rPr lang="fr-FR" smtClean="0"/>
              <a:t>‹#›</a:t>
            </a:fld>
            <a:endParaRPr lang="fr-FR"/>
          </a:p>
        </p:txBody>
      </p:sp>
    </p:spTree>
    <p:extLst>
      <p:ext uri="{BB962C8B-B14F-4D97-AF65-F5344CB8AC3E}">
        <p14:creationId xmlns:p14="http://schemas.microsoft.com/office/powerpoint/2010/main" val="288375792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OK</a:t>
            </a:r>
            <a:endParaRPr lang="fr-FR" dirty="0"/>
          </a:p>
        </p:txBody>
      </p:sp>
      <p:sp>
        <p:nvSpPr>
          <p:cNvPr id="4" name="Espace réservé du numéro de diapositive 3"/>
          <p:cNvSpPr>
            <a:spLocks noGrp="1"/>
          </p:cNvSpPr>
          <p:nvPr>
            <p:ph type="sldNum" sz="quarter" idx="10"/>
          </p:nvPr>
        </p:nvSpPr>
        <p:spPr/>
        <p:txBody>
          <a:bodyPr/>
          <a:lstStyle/>
          <a:p>
            <a:fld id="{2CDFA0C2-3F27-5D48-B39D-60B2E380A5F9}" type="slidenum">
              <a:rPr lang="fr-FR" smtClean="0"/>
              <a:t>22</a:t>
            </a:fld>
            <a:endParaRPr lang="fr-FR"/>
          </a:p>
        </p:txBody>
      </p:sp>
    </p:spTree>
    <p:extLst>
      <p:ext uri="{BB962C8B-B14F-4D97-AF65-F5344CB8AC3E}">
        <p14:creationId xmlns:p14="http://schemas.microsoft.com/office/powerpoint/2010/main" val="7473411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9BE7B16-C3CA-2647-BE03-09E123DB049B}" type="datetimeFigureOut">
              <a:rPr lang="fr-FR" smtClean="0"/>
              <a:t>23/10/16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3808318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9BE7B16-C3CA-2647-BE03-09E123DB049B}" type="datetimeFigureOut">
              <a:rPr lang="fr-FR" smtClean="0"/>
              <a:t>23/10/16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2253445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9BE7B16-C3CA-2647-BE03-09E123DB049B}" type="datetimeFigureOut">
              <a:rPr lang="fr-FR" smtClean="0"/>
              <a:t>23/10/16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1112855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9BE7B16-C3CA-2647-BE03-09E123DB049B}" type="datetimeFigureOut">
              <a:rPr lang="fr-FR" smtClean="0"/>
              <a:t>23/10/16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2440415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9BE7B16-C3CA-2647-BE03-09E123DB049B}" type="datetimeFigureOut">
              <a:rPr lang="fr-FR" smtClean="0"/>
              <a:t>23/10/16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1025533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9BE7B16-C3CA-2647-BE03-09E123DB049B}" type="datetimeFigureOut">
              <a:rPr lang="fr-FR" smtClean="0"/>
              <a:t>23/10/16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3425400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9BE7B16-C3CA-2647-BE03-09E123DB049B}" type="datetimeFigureOut">
              <a:rPr lang="fr-FR" smtClean="0"/>
              <a:t>23/10/16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1140789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A9BE7B16-C3CA-2647-BE03-09E123DB049B}" type="datetimeFigureOut">
              <a:rPr lang="fr-FR" smtClean="0"/>
              <a:t>23/10/16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3989452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9BE7B16-C3CA-2647-BE03-09E123DB049B}" type="datetimeFigureOut">
              <a:rPr lang="fr-FR" smtClean="0"/>
              <a:t>23/10/16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555333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9BE7B16-C3CA-2647-BE03-09E123DB049B}" type="datetimeFigureOut">
              <a:rPr lang="fr-FR" smtClean="0"/>
              <a:t>23/10/16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2319295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9BE7B16-C3CA-2647-BE03-09E123DB049B}" type="datetimeFigureOut">
              <a:rPr lang="fr-FR" smtClean="0"/>
              <a:t>23/10/16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309570109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BE7B16-C3CA-2647-BE03-09E123DB049B}" type="datetimeFigureOut">
              <a:rPr lang="fr-FR" smtClean="0"/>
              <a:t>23/10/16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53B815-DA4C-A54A-8748-6F5B7727A246}" type="slidenum">
              <a:rPr lang="fr-FR" smtClean="0"/>
              <a:t>‹#›</a:t>
            </a:fld>
            <a:endParaRPr lang="fr-FR"/>
          </a:p>
        </p:txBody>
      </p:sp>
    </p:spTree>
    <p:extLst>
      <p:ext uri="{BB962C8B-B14F-4D97-AF65-F5344CB8AC3E}">
        <p14:creationId xmlns:p14="http://schemas.microsoft.com/office/powerpoint/2010/main" val="17044025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6.bin"/><Relationship Id="rId4" Type="http://schemas.openxmlformats.org/officeDocument/2006/relationships/image" Target="../media/image10.emf"/><Relationship Id="rId5" Type="http://schemas.openxmlformats.org/officeDocument/2006/relationships/image" Target="../media/image3.png"/><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oleObject" Target="../embeddings/oleObject7.bin"/><Relationship Id="rId5" Type="http://schemas.openxmlformats.org/officeDocument/2006/relationships/image" Target="../media/image11.emf"/><Relationship Id="rId6" Type="http://schemas.openxmlformats.org/officeDocument/2006/relationships/oleObject" Target="../embeddings/oleObject8.bin"/><Relationship Id="rId7" Type="http://schemas.openxmlformats.org/officeDocument/2006/relationships/image" Target="../media/image12.emf"/><Relationship Id="rId8" Type="http://schemas.openxmlformats.org/officeDocument/2006/relationships/oleObject" Target="../embeddings/oleObject9.bin"/><Relationship Id="rId9" Type="http://schemas.openxmlformats.org/officeDocument/2006/relationships/image" Target="../media/image13.emf"/><Relationship Id="rId10" Type="http://schemas.openxmlformats.org/officeDocument/2006/relationships/oleObject" Target="../embeddings/oleObject10.bin"/><Relationship Id="rId11" Type="http://schemas.openxmlformats.org/officeDocument/2006/relationships/image" Target="../media/image14.emf"/><Relationship Id="rId1" Type="http://schemas.openxmlformats.org/officeDocument/2006/relationships/vmlDrawing" Target="../drawings/vmlDrawing3.vml"/><Relationship Id="rId2"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1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4" Type="http://schemas.openxmlformats.org/officeDocument/2006/relationships/oleObject" Target="../embeddings/oleObject11.bin"/><Relationship Id="rId5" Type="http://schemas.openxmlformats.org/officeDocument/2006/relationships/image" Target="../media/image17.emf"/><Relationship Id="rId1" Type="http://schemas.openxmlformats.org/officeDocument/2006/relationships/vmlDrawing" Target="../drawings/vmlDrawing4.vml"/><Relationship Id="rId2"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18.png"/><Relationship Id="rId1" Type="http://schemas.openxmlformats.org/officeDocument/2006/relationships/tags" Target="../tags/tag1.xml"/><Relationship Id="rId2"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6.xml.rels><?xml version="1.0" encoding="UTF-8" standalone="yes"?>
<Relationships xmlns="http://schemas.openxmlformats.org/package/2006/relationships"><Relationship Id="rId11" Type="http://schemas.openxmlformats.org/officeDocument/2006/relationships/oleObject" Target="../embeddings/oleObject15.bin"/><Relationship Id="rId12" Type="http://schemas.openxmlformats.org/officeDocument/2006/relationships/image" Target="../media/image7.emf"/><Relationship Id="rId13" Type="http://schemas.openxmlformats.org/officeDocument/2006/relationships/oleObject" Target="../embeddings/oleObject16.bin"/><Relationship Id="rId14" Type="http://schemas.openxmlformats.org/officeDocument/2006/relationships/image" Target="../media/image8.emf"/><Relationship Id="rId1" Type="http://schemas.openxmlformats.org/officeDocument/2006/relationships/vmlDrawing" Target="../drawings/vmlDrawing5.vml"/><Relationship Id="rId2" Type="http://schemas.openxmlformats.org/officeDocument/2006/relationships/slideLayout" Target="../slideLayouts/slideLayout2.xml"/><Relationship Id="rId3" Type="http://schemas.openxmlformats.org/officeDocument/2006/relationships/image" Target="../media/image3.png"/><Relationship Id="rId4" Type="http://schemas.openxmlformats.org/officeDocument/2006/relationships/image" Target="../media/image9.png"/><Relationship Id="rId5" Type="http://schemas.openxmlformats.org/officeDocument/2006/relationships/oleObject" Target="../embeddings/oleObject12.bin"/><Relationship Id="rId6" Type="http://schemas.openxmlformats.org/officeDocument/2006/relationships/image" Target="../media/image4.emf"/><Relationship Id="rId7" Type="http://schemas.openxmlformats.org/officeDocument/2006/relationships/oleObject" Target="../embeddings/oleObject13.bin"/><Relationship Id="rId8" Type="http://schemas.openxmlformats.org/officeDocument/2006/relationships/image" Target="../media/image5.emf"/><Relationship Id="rId9" Type="http://schemas.openxmlformats.org/officeDocument/2006/relationships/oleObject" Target="../embeddings/oleObject14.bin"/><Relationship Id="rId10" Type="http://schemas.openxmlformats.org/officeDocument/2006/relationships/image" Target="../media/image6.e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9.xml.rels><?xml version="1.0" encoding="UTF-8" standalone="yes"?>
<Relationships xmlns="http://schemas.openxmlformats.org/package/2006/relationships"><Relationship Id="rId11" Type="http://schemas.openxmlformats.org/officeDocument/2006/relationships/image" Target="../media/image22.emf"/><Relationship Id="rId12" Type="http://schemas.openxmlformats.org/officeDocument/2006/relationships/oleObject" Target="../embeddings/oleObject21.bin"/><Relationship Id="rId13" Type="http://schemas.openxmlformats.org/officeDocument/2006/relationships/image" Target="../media/image23.emf"/><Relationship Id="rId1" Type="http://schemas.openxmlformats.org/officeDocument/2006/relationships/vmlDrawing" Target="../drawings/vmlDrawing6.vml"/><Relationship Id="rId2" Type="http://schemas.openxmlformats.org/officeDocument/2006/relationships/slideLayout" Target="../slideLayouts/slideLayout2.xml"/><Relationship Id="rId3" Type="http://schemas.openxmlformats.org/officeDocument/2006/relationships/image" Target="../media/image15.png"/><Relationship Id="rId4" Type="http://schemas.openxmlformats.org/officeDocument/2006/relationships/oleObject" Target="../embeddings/oleObject17.bin"/><Relationship Id="rId5" Type="http://schemas.openxmlformats.org/officeDocument/2006/relationships/image" Target="../media/image19.emf"/><Relationship Id="rId6" Type="http://schemas.openxmlformats.org/officeDocument/2006/relationships/oleObject" Target="../embeddings/oleObject18.bin"/><Relationship Id="rId7" Type="http://schemas.openxmlformats.org/officeDocument/2006/relationships/image" Target="../media/image20.emf"/><Relationship Id="rId8" Type="http://schemas.openxmlformats.org/officeDocument/2006/relationships/oleObject" Target="../embeddings/oleObject19.bin"/><Relationship Id="rId9" Type="http://schemas.openxmlformats.org/officeDocument/2006/relationships/image" Target="../media/image21.emf"/><Relationship Id="rId10" Type="http://schemas.openxmlformats.org/officeDocument/2006/relationships/oleObject" Target="../embeddings/oleObject20.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1" Type="http://schemas.openxmlformats.org/officeDocument/2006/relationships/oleObject" Target="../embeddings/oleObject4.bin"/><Relationship Id="rId12" Type="http://schemas.openxmlformats.org/officeDocument/2006/relationships/image" Target="../media/image7.emf"/><Relationship Id="rId13" Type="http://schemas.openxmlformats.org/officeDocument/2006/relationships/oleObject" Target="../embeddings/oleObject5.bin"/><Relationship Id="rId14" Type="http://schemas.openxmlformats.org/officeDocument/2006/relationships/image" Target="../media/image8.emf"/><Relationship Id="rId1" Type="http://schemas.openxmlformats.org/officeDocument/2006/relationships/vmlDrawing" Target="../drawings/vmlDrawing1.vml"/><Relationship Id="rId2" Type="http://schemas.openxmlformats.org/officeDocument/2006/relationships/slideLayout" Target="../slideLayouts/slideLayout2.xml"/><Relationship Id="rId3" Type="http://schemas.openxmlformats.org/officeDocument/2006/relationships/image" Target="../media/image3.png"/><Relationship Id="rId4" Type="http://schemas.openxmlformats.org/officeDocument/2006/relationships/image" Target="../media/image9.png"/><Relationship Id="rId5" Type="http://schemas.openxmlformats.org/officeDocument/2006/relationships/oleObject" Target="../embeddings/oleObject1.bin"/><Relationship Id="rId6" Type="http://schemas.openxmlformats.org/officeDocument/2006/relationships/image" Target="../media/image4.emf"/><Relationship Id="rId7" Type="http://schemas.openxmlformats.org/officeDocument/2006/relationships/oleObject" Target="../embeddings/oleObject2.bin"/><Relationship Id="rId8" Type="http://schemas.openxmlformats.org/officeDocument/2006/relationships/image" Target="../media/image5.emf"/><Relationship Id="rId9" Type="http://schemas.openxmlformats.org/officeDocument/2006/relationships/oleObject" Target="../embeddings/oleObject3.bin"/><Relationship Id="rId10"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94219" y="2130425"/>
            <a:ext cx="7772400" cy="1470025"/>
          </a:xfrm>
        </p:spPr>
        <p:txBody>
          <a:bodyPr/>
          <a:lstStyle/>
          <a:p>
            <a:r>
              <a:rPr lang="fr-FR" dirty="0" smtClean="0"/>
              <a:t>Remue-méninges à Magenta</a:t>
            </a:r>
            <a:endParaRPr lang="fr-FR" dirty="0"/>
          </a:p>
        </p:txBody>
      </p:sp>
      <p:sp>
        <p:nvSpPr>
          <p:cNvPr id="3" name="Sous-titre 2"/>
          <p:cNvSpPr>
            <a:spLocks noGrp="1"/>
          </p:cNvSpPr>
          <p:nvPr>
            <p:ph type="subTitle" idx="1"/>
          </p:nvPr>
        </p:nvSpPr>
        <p:spPr/>
        <p:txBody>
          <a:bodyPr/>
          <a:lstStyle/>
          <a:p>
            <a:r>
              <a:rPr lang="fr-FR" dirty="0" smtClean="0"/>
              <a:t>Le concours des </a:t>
            </a:r>
            <a:r>
              <a:rPr lang="fr-FR" dirty="0"/>
              <a:t>4</a:t>
            </a:r>
            <a:r>
              <a:rPr lang="fr-FR" dirty="0" smtClean="0"/>
              <a:t>èmes</a:t>
            </a:r>
          </a:p>
        </p:txBody>
      </p:sp>
    </p:spTree>
    <p:extLst>
      <p:ext uri="{BB962C8B-B14F-4D97-AF65-F5344CB8AC3E}">
        <p14:creationId xmlns:p14="http://schemas.microsoft.com/office/powerpoint/2010/main" val="14340726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93955" y="167596"/>
            <a:ext cx="6814859" cy="2492941"/>
          </a:xfrm>
        </p:spPr>
        <p:style>
          <a:lnRef idx="1">
            <a:schemeClr val="accent5"/>
          </a:lnRef>
          <a:fillRef idx="2">
            <a:schemeClr val="accent5"/>
          </a:fillRef>
          <a:effectRef idx="1">
            <a:schemeClr val="accent5"/>
          </a:effectRef>
          <a:fontRef idx="minor">
            <a:schemeClr val="dk1"/>
          </a:fontRef>
        </p:style>
        <p:txBody>
          <a:bodyPr>
            <a:noAutofit/>
          </a:bodyPr>
          <a:lstStyle/>
          <a:p>
            <a:pPr algn="l"/>
            <a:r>
              <a:rPr lang="fr-FR" sz="2600" dirty="0" smtClean="0"/>
              <a:t>5 joueurs de basket et leur coach se retrouvent sur le terrain pour s’entrainer. Tout le monde se dit bonjour en se serrant la main. Combien de poignées de mains sont échangées? </a:t>
            </a:r>
            <a:endParaRPr lang="fr-FR" sz="2600" dirty="0"/>
          </a:p>
        </p:txBody>
      </p:sp>
      <p:graphicFrame>
        <p:nvGraphicFramePr>
          <p:cNvPr id="5" name="Tableau 4"/>
          <p:cNvGraphicFramePr>
            <a:graphicFrameLocks noGrp="1"/>
          </p:cNvGraphicFramePr>
          <p:nvPr>
            <p:extLst>
              <p:ext uri="{D42A27DB-BD31-4B8C-83A1-F6EECF244321}">
                <p14:modId xmlns:p14="http://schemas.microsoft.com/office/powerpoint/2010/main" val="2738062380"/>
              </p:ext>
            </p:extLst>
          </p:nvPr>
        </p:nvGraphicFramePr>
        <p:xfrm>
          <a:off x="346875" y="3503373"/>
          <a:ext cx="8339925" cy="173189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6</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4" name="Rectangle 3"/>
          <p:cNvSpPr/>
          <p:nvPr/>
        </p:nvSpPr>
        <p:spPr>
          <a:xfrm>
            <a:off x="8212433"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15</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pSp>
        <p:nvGrpSpPr>
          <p:cNvPr id="8" name="Grouper 7"/>
          <p:cNvGrpSpPr/>
          <p:nvPr/>
        </p:nvGrpSpPr>
        <p:grpSpPr>
          <a:xfrm>
            <a:off x="463576" y="5956983"/>
            <a:ext cx="917271" cy="788436"/>
            <a:chOff x="463576" y="5956983"/>
            <a:chExt cx="917271" cy="788436"/>
          </a:xfrm>
        </p:grpSpPr>
        <p:pic>
          <p:nvPicPr>
            <p:cNvPr id="6" name="Image 5"/>
            <p:cNvPicPr>
              <a:picLocks noChangeAspect="1"/>
            </p:cNvPicPr>
            <p:nvPr/>
          </p:nvPicPr>
          <p:blipFill rotWithShape="1">
            <a:blip r:embed="rId2"/>
            <a:srcRect l="19578" r="22439"/>
            <a:stretch/>
          </p:blipFill>
          <p:spPr>
            <a:xfrm>
              <a:off x="463576" y="5956983"/>
              <a:ext cx="455268" cy="785166"/>
            </a:xfrm>
            <a:prstGeom prst="rect">
              <a:avLst/>
            </a:prstGeom>
          </p:spPr>
        </p:pic>
        <p:pic>
          <p:nvPicPr>
            <p:cNvPr id="7" name="Image 6"/>
            <p:cNvPicPr>
              <a:picLocks noChangeAspect="1"/>
            </p:cNvPicPr>
            <p:nvPr/>
          </p:nvPicPr>
          <p:blipFill rotWithShape="1">
            <a:blip r:embed="rId2"/>
            <a:srcRect l="19578" r="22439"/>
            <a:stretch/>
          </p:blipFill>
          <p:spPr>
            <a:xfrm>
              <a:off x="925579" y="5960253"/>
              <a:ext cx="455268" cy="785166"/>
            </a:xfrm>
            <a:prstGeom prst="rect">
              <a:avLst/>
            </a:prstGeom>
          </p:spPr>
        </p:pic>
      </p:grpSp>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0" name="Connecteur droit 9"/>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1697004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758" y="1057832"/>
            <a:ext cx="6967697" cy="1143000"/>
          </a:xfrm>
        </p:spPr>
        <p:style>
          <a:lnRef idx="1">
            <a:schemeClr val="accent5"/>
          </a:lnRef>
          <a:fillRef idx="2">
            <a:schemeClr val="accent5"/>
          </a:fillRef>
          <a:effectRef idx="1">
            <a:schemeClr val="accent5"/>
          </a:effectRef>
          <a:fontRef idx="minor">
            <a:schemeClr val="dk1"/>
          </a:fontRef>
        </p:style>
        <p:txBody>
          <a:bodyPr>
            <a:normAutofit/>
          </a:bodyPr>
          <a:lstStyle/>
          <a:p>
            <a:r>
              <a:rPr lang="fr-FR" dirty="0" smtClean="0"/>
              <a:t>-2016 +1402 =</a:t>
            </a:r>
            <a:endParaRPr lang="fr-FR" dirty="0"/>
          </a:p>
        </p:txBody>
      </p:sp>
      <p:graphicFrame>
        <p:nvGraphicFramePr>
          <p:cNvPr id="5" name="Tableau 4"/>
          <p:cNvGraphicFramePr>
            <a:graphicFrameLocks noGrp="1"/>
          </p:cNvGraphicFramePr>
          <p:nvPr>
            <p:extLst>
              <p:ext uri="{D42A27DB-BD31-4B8C-83A1-F6EECF244321}">
                <p14:modId xmlns:p14="http://schemas.microsoft.com/office/powerpoint/2010/main" val="3250334376"/>
              </p:ext>
            </p:extLst>
          </p:nvPr>
        </p:nvGraphicFramePr>
        <p:xfrm>
          <a:off x="187467" y="3348667"/>
          <a:ext cx="8339925" cy="173189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3418</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612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-612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-3418</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-614</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4" name="Rectangle 3"/>
          <p:cNvSpPr/>
          <p:nvPr/>
        </p:nvSpPr>
        <p:spPr>
          <a:xfrm>
            <a:off x="8527392" y="5817421"/>
            <a:ext cx="535648"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7" name="Image 6"/>
          <p:cNvPicPr>
            <a:picLocks noChangeAspect="1"/>
          </p:cNvPicPr>
          <p:nvPr/>
        </p:nvPicPr>
        <p:blipFill rotWithShape="1">
          <a:blip r:embed="rId2"/>
          <a:srcRect l="19578" r="22439"/>
          <a:stretch/>
        </p:blipFill>
        <p:spPr>
          <a:xfrm>
            <a:off x="463576" y="5956983"/>
            <a:ext cx="455268" cy="785166"/>
          </a:xfrm>
          <a:prstGeom prst="rect">
            <a:avLst/>
          </a:prstGeom>
        </p:spPr>
      </p:pic>
      <p:sp>
        <p:nvSpPr>
          <p:cNvPr id="6" name="Rectangle 5"/>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601705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6876" y="551980"/>
            <a:ext cx="6426987" cy="2148890"/>
          </a:xfrm>
        </p:spPr>
        <p:style>
          <a:lnRef idx="1">
            <a:schemeClr val="accent4"/>
          </a:lnRef>
          <a:fillRef idx="2">
            <a:schemeClr val="accent4"/>
          </a:fillRef>
          <a:effectRef idx="1">
            <a:schemeClr val="accent4"/>
          </a:effectRef>
          <a:fontRef idx="minor">
            <a:schemeClr val="dk1"/>
          </a:fontRef>
        </p:style>
        <p:txBody>
          <a:bodyPr>
            <a:normAutofit/>
          </a:bodyPr>
          <a:lstStyle/>
          <a:p>
            <a:pPr>
              <a:lnSpc>
                <a:spcPct val="130000"/>
              </a:lnSpc>
            </a:pPr>
            <a:r>
              <a:rPr lang="fr-FR" sz="3600" dirty="0" smtClean="0"/>
              <a:t>L’écriture décimale de</a:t>
            </a:r>
            <a:br>
              <a:rPr lang="fr-FR" sz="3600" dirty="0" smtClean="0"/>
            </a:br>
            <a:r>
              <a:rPr lang="fr-FR" sz="3600" dirty="0" smtClean="0"/>
              <a:t>                     est</a:t>
            </a:r>
            <a:endParaRPr lang="fr-FR" sz="3600" dirty="0"/>
          </a:p>
        </p:txBody>
      </p:sp>
      <p:graphicFrame>
        <p:nvGraphicFramePr>
          <p:cNvPr id="5" name="Tableau 4"/>
          <p:cNvGraphicFramePr>
            <a:graphicFrameLocks noGrp="1"/>
          </p:cNvGraphicFramePr>
          <p:nvPr>
            <p:extLst>
              <p:ext uri="{D42A27DB-BD31-4B8C-83A1-F6EECF244321}">
                <p14:modId xmlns:p14="http://schemas.microsoft.com/office/powerpoint/2010/main" val="2661675623"/>
              </p:ext>
            </p:extLst>
          </p:nvPr>
        </p:nvGraphicFramePr>
        <p:xfrm>
          <a:off x="346876" y="3309180"/>
          <a:ext cx="8339925" cy="1731890"/>
        </p:xfrm>
        <a:graphic>
          <a:graphicData uri="http://schemas.openxmlformats.org/drawingml/2006/table">
            <a:tbl>
              <a:tblPr firstRow="1" bandRow="1">
                <a:tableStyleId>{17292A2E-F333-43FB-9621-5CBBE7FDCDCB}</a:tableStyleId>
              </a:tblPr>
              <a:tblGrid>
                <a:gridCol w="1667985"/>
                <a:gridCol w="1667985"/>
                <a:gridCol w="1667985"/>
                <a:gridCol w="1667985"/>
                <a:gridCol w="1667985"/>
              </a:tblGrid>
              <a:tr h="865945">
                <a:tc>
                  <a:txBody>
                    <a:bodyPr/>
                    <a:lstStyle/>
                    <a:p>
                      <a:pPr algn="ctr"/>
                      <a:r>
                        <a:rPr lang="fr-FR" sz="3600" b="0" dirty="0" smtClean="0">
                          <a:latin typeface="Arial"/>
                          <a:cs typeface="Arial"/>
                        </a:rPr>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b="0" dirty="0" smtClean="0">
                          <a:latin typeface="Arial"/>
                          <a:cs typeface="Arial"/>
                        </a:rPr>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b="0" dirty="0" smtClean="0">
                          <a:latin typeface="Arial"/>
                          <a:cs typeface="Arial"/>
                        </a:rPr>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b="0" dirty="0" smtClean="0">
                          <a:latin typeface="Arial"/>
                          <a:cs typeface="Arial"/>
                        </a:rPr>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b="0" dirty="0" smtClean="0">
                          <a:latin typeface="Arial"/>
                          <a:cs typeface="Arial"/>
                        </a:rPr>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72,36</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0,5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36,72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0,2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527392" y="5817421"/>
            <a:ext cx="535648" cy="923330"/>
          </a:xfrm>
          <a:prstGeom prst="rect">
            <a:avLst/>
          </a:prstGeom>
          <a:noFill/>
        </p:spPr>
        <p:txBody>
          <a:bodyPr wrap="none" lIns="91440" tIns="45720" rIns="91440" bIns="45720">
            <a:spAutoFit/>
          </a:bodyPr>
          <a:lstStyle/>
          <a:p>
            <a:pPr algn="ctr"/>
            <a:r>
              <a:rPr lang="fr-FR"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2</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aphicFrame>
        <p:nvGraphicFramePr>
          <p:cNvPr id="6" name="Objet 5"/>
          <p:cNvGraphicFramePr>
            <a:graphicFrameLocks noChangeAspect="1"/>
          </p:cNvGraphicFramePr>
          <p:nvPr>
            <p:extLst>
              <p:ext uri="{D42A27DB-BD31-4B8C-83A1-F6EECF244321}">
                <p14:modId xmlns:p14="http://schemas.microsoft.com/office/powerpoint/2010/main" val="3933334329"/>
              </p:ext>
            </p:extLst>
          </p:nvPr>
        </p:nvGraphicFramePr>
        <p:xfrm>
          <a:off x="3324225" y="1560513"/>
          <a:ext cx="584200" cy="1027112"/>
        </p:xfrm>
        <a:graphic>
          <a:graphicData uri="http://schemas.openxmlformats.org/presentationml/2006/ole">
            <mc:AlternateContent xmlns:mc="http://schemas.openxmlformats.org/markup-compatibility/2006">
              <mc:Choice xmlns:v="urn:schemas-microsoft-com:vml" Requires="v">
                <p:oleObj spid="_x0000_s1816" name="Equation" r:id="rId3" imgW="254000" imgH="444500" progId="Equation.3">
                  <p:embed/>
                </p:oleObj>
              </mc:Choice>
              <mc:Fallback>
                <p:oleObj name="Equation" r:id="rId3" imgW="254000" imgH="444500" progId="Equation.3">
                  <p:embed/>
                  <p:pic>
                    <p:nvPicPr>
                      <p:cNvPr id="0" name=""/>
                      <p:cNvPicPr/>
                      <p:nvPr/>
                    </p:nvPicPr>
                    <p:blipFill>
                      <a:blip r:embed="rId4"/>
                      <a:stretch>
                        <a:fillRect/>
                      </a:stretch>
                    </p:blipFill>
                    <p:spPr>
                      <a:xfrm>
                        <a:off x="3324225" y="1560513"/>
                        <a:ext cx="584200" cy="1027112"/>
                      </a:xfrm>
                      <a:prstGeom prst="rect">
                        <a:avLst/>
                      </a:prstGeom>
                    </p:spPr>
                  </p:pic>
                </p:oleObj>
              </mc:Fallback>
            </mc:AlternateContent>
          </a:graphicData>
        </a:graphic>
      </p:graphicFrame>
      <p:pic>
        <p:nvPicPr>
          <p:cNvPr id="12" name="Image 11"/>
          <p:cNvPicPr>
            <a:picLocks noChangeAspect="1"/>
          </p:cNvPicPr>
          <p:nvPr/>
        </p:nvPicPr>
        <p:blipFill rotWithShape="1">
          <a:blip r:embed="rId5"/>
          <a:srcRect l="19578" r="22439"/>
          <a:stretch/>
        </p:blipFill>
        <p:spPr>
          <a:xfrm>
            <a:off x="463576" y="5956983"/>
            <a:ext cx="455268" cy="785166"/>
          </a:xfrm>
          <a:prstGeom prst="rect">
            <a:avLst/>
          </a:prstGeom>
        </p:spPr>
      </p:pic>
      <p:sp>
        <p:nvSpPr>
          <p:cNvPr id="13" name="Rectangle 12"/>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4" name="Connecteur droit 13"/>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87724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6224" y="596652"/>
            <a:ext cx="6612032" cy="2084804"/>
          </a:xfrm>
        </p:spPr>
        <p:style>
          <a:lnRef idx="1">
            <a:schemeClr val="accent6"/>
          </a:lnRef>
          <a:fillRef idx="2">
            <a:schemeClr val="accent6"/>
          </a:fillRef>
          <a:effectRef idx="1">
            <a:schemeClr val="accent6"/>
          </a:effectRef>
          <a:fontRef idx="minor">
            <a:schemeClr val="dk1"/>
          </a:fontRef>
        </p:style>
        <p:txBody>
          <a:bodyPr>
            <a:normAutofit/>
          </a:bodyPr>
          <a:lstStyle/>
          <a:p>
            <a:r>
              <a:rPr lang="fr-FR" dirty="0" smtClean="0"/>
              <a:t>50 x 0,02 est égal à:</a:t>
            </a:r>
            <a:endParaRPr lang="fr-FR" dirty="0"/>
          </a:p>
        </p:txBody>
      </p:sp>
      <p:graphicFrame>
        <p:nvGraphicFramePr>
          <p:cNvPr id="5" name="Tableau 4"/>
          <p:cNvGraphicFramePr>
            <a:graphicFrameLocks noGrp="1"/>
          </p:cNvGraphicFramePr>
          <p:nvPr>
            <p:extLst>
              <p:ext uri="{D42A27DB-BD31-4B8C-83A1-F6EECF244321}">
                <p14:modId xmlns:p14="http://schemas.microsoft.com/office/powerpoint/2010/main" val="2294554429"/>
              </p:ext>
            </p:extLst>
          </p:nvPr>
        </p:nvGraphicFramePr>
        <p:xfrm>
          <a:off x="346876" y="3236937"/>
          <a:ext cx="8339925" cy="1731890"/>
        </p:xfrm>
        <a:graphic>
          <a:graphicData uri="http://schemas.openxmlformats.org/drawingml/2006/table">
            <a:tbl>
              <a:tblPr firstRow="1" bandRow="1">
                <a:tableStyleId>{912C8C85-51F0-491E-9774-3900AFEF0FD7}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0,01</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0,1</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527392" y="5817421"/>
            <a:ext cx="535648"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3</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6" name="Image 5"/>
          <p:cNvPicPr>
            <a:picLocks noChangeAspect="1"/>
          </p:cNvPicPr>
          <p:nvPr/>
        </p:nvPicPr>
        <p:blipFill rotWithShape="1">
          <a:blip r:embed="rId2"/>
          <a:srcRect l="19578" r="22439"/>
          <a:stretch/>
        </p:blipFill>
        <p:spPr>
          <a:xfrm>
            <a:off x="463576" y="5956983"/>
            <a:ext cx="455268" cy="785166"/>
          </a:xfrm>
          <a:prstGeom prst="rect">
            <a:avLst/>
          </a:prstGeom>
        </p:spPr>
      </p:pic>
      <p:sp>
        <p:nvSpPr>
          <p:cNvPr id="7" name="Rectangle 6"/>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72580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1260" y="158770"/>
            <a:ext cx="7076483" cy="2663038"/>
          </a:xfrm>
        </p:spPr>
        <p:style>
          <a:lnRef idx="1">
            <a:schemeClr val="dk1"/>
          </a:lnRef>
          <a:fillRef idx="2">
            <a:schemeClr val="dk1"/>
          </a:fillRef>
          <a:effectRef idx="1">
            <a:schemeClr val="dk1"/>
          </a:effectRef>
          <a:fontRef idx="minor">
            <a:schemeClr val="dk1"/>
          </a:fontRef>
        </p:style>
        <p:txBody>
          <a:bodyPr>
            <a:noAutofit/>
          </a:bodyPr>
          <a:lstStyle/>
          <a:p>
            <a:pPr algn="l"/>
            <a:r>
              <a:rPr lang="fr-FR" sz="3200" dirty="0"/>
              <a:t>Coralie agence des nombres différents de 1 à 12. Combien y a-t-il de trios dont la somme est 13 </a:t>
            </a:r>
            <a:r>
              <a:rPr lang="fr-FR" sz="3200" dirty="0" smtClean="0"/>
              <a:t>?</a:t>
            </a:r>
            <a:br>
              <a:rPr lang="fr-FR" sz="3200" dirty="0" smtClean="0"/>
            </a:br>
            <a:r>
              <a:rPr lang="fr-FR" sz="3200" dirty="0" smtClean="0"/>
              <a:t>Exemple:  le trio (2;5;6)  car 13 = 2 + 5 + 6</a:t>
            </a:r>
            <a:endParaRPr lang="fr-FR" sz="3200" dirty="0"/>
          </a:p>
        </p:txBody>
      </p:sp>
      <p:graphicFrame>
        <p:nvGraphicFramePr>
          <p:cNvPr id="5" name="Tableau 4"/>
          <p:cNvGraphicFramePr>
            <a:graphicFrameLocks noGrp="1"/>
          </p:cNvGraphicFramePr>
          <p:nvPr>
            <p:extLst>
              <p:ext uri="{D42A27DB-BD31-4B8C-83A1-F6EECF244321}">
                <p14:modId xmlns:p14="http://schemas.microsoft.com/office/powerpoint/2010/main" val="2826559818"/>
              </p:ext>
            </p:extLst>
          </p:nvPr>
        </p:nvGraphicFramePr>
        <p:xfrm>
          <a:off x="346876" y="3310487"/>
          <a:ext cx="8339925" cy="1731890"/>
        </p:xfrm>
        <a:graphic>
          <a:graphicData uri="http://schemas.openxmlformats.org/drawingml/2006/table">
            <a:tbl>
              <a:tblPr firstRow="1" bandRow="1">
                <a:tableStyleId>{7E9639D4-E3E2-4D34-9284-5A2195B3D0D7}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8</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17</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527392" y="5817421"/>
            <a:ext cx="535648" cy="923330"/>
          </a:xfrm>
          <a:prstGeom prst="rect">
            <a:avLst/>
          </a:prstGeom>
          <a:noFill/>
        </p:spPr>
        <p:txBody>
          <a:bodyPr wrap="none" lIns="91440" tIns="45720" rIns="91440" bIns="45720">
            <a:spAutoFit/>
          </a:bodyPr>
          <a:lstStyle/>
          <a:p>
            <a:pPr algn="ctr"/>
            <a:r>
              <a:rPr lang="fr-FR"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4</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pSp>
        <p:nvGrpSpPr>
          <p:cNvPr id="6" name="Grouper 5"/>
          <p:cNvGrpSpPr/>
          <p:nvPr/>
        </p:nvGrpSpPr>
        <p:grpSpPr>
          <a:xfrm>
            <a:off x="463576" y="5956983"/>
            <a:ext cx="917271" cy="788436"/>
            <a:chOff x="463576" y="5956983"/>
            <a:chExt cx="917271" cy="788436"/>
          </a:xfrm>
        </p:grpSpPr>
        <p:pic>
          <p:nvPicPr>
            <p:cNvPr id="7" name="Image 6"/>
            <p:cNvPicPr>
              <a:picLocks noChangeAspect="1"/>
            </p:cNvPicPr>
            <p:nvPr/>
          </p:nvPicPr>
          <p:blipFill rotWithShape="1">
            <a:blip r:embed="rId2"/>
            <a:srcRect l="19578" r="22439"/>
            <a:stretch/>
          </p:blipFill>
          <p:spPr>
            <a:xfrm>
              <a:off x="463576" y="5956983"/>
              <a:ext cx="455268" cy="785166"/>
            </a:xfrm>
            <a:prstGeom prst="rect">
              <a:avLst/>
            </a:prstGeom>
          </p:spPr>
        </p:pic>
        <p:pic>
          <p:nvPicPr>
            <p:cNvPr id="8" name="Image 7"/>
            <p:cNvPicPr>
              <a:picLocks noChangeAspect="1"/>
            </p:cNvPicPr>
            <p:nvPr/>
          </p:nvPicPr>
          <p:blipFill rotWithShape="1">
            <a:blip r:embed="rId2"/>
            <a:srcRect l="19578" r="22439"/>
            <a:stretch/>
          </p:blipFill>
          <p:spPr>
            <a:xfrm>
              <a:off x="925579" y="5960253"/>
              <a:ext cx="455268" cy="785166"/>
            </a:xfrm>
            <a:prstGeom prst="rect">
              <a:avLst/>
            </a:prstGeom>
          </p:spPr>
        </p:pic>
      </p:grpSp>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0" name="Connecteur droit 9"/>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148944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3339" y="634398"/>
            <a:ext cx="6662557" cy="1973098"/>
          </a:xfrm>
        </p:spPr>
        <p:style>
          <a:lnRef idx="1">
            <a:schemeClr val="accent3"/>
          </a:lnRef>
          <a:fillRef idx="2">
            <a:schemeClr val="accent3"/>
          </a:fillRef>
          <a:effectRef idx="1">
            <a:schemeClr val="accent3"/>
          </a:effectRef>
          <a:fontRef idx="minor">
            <a:schemeClr val="dk1"/>
          </a:fontRef>
        </p:style>
        <p:txBody>
          <a:bodyPr>
            <a:noAutofit/>
          </a:bodyPr>
          <a:lstStyle/>
          <a:p>
            <a:pPr>
              <a:lnSpc>
                <a:spcPct val="130000"/>
              </a:lnSpc>
            </a:pPr>
            <a:r>
              <a:rPr lang="fr-FR" sz="2800" dirty="0"/>
              <a:t>Combien de groupes de deux lettres peut-on faire avec les lettres de </a:t>
            </a:r>
            <a:r>
              <a:rPr lang="fr-FR" sz="2800" dirty="0" smtClean="0"/>
              <a:t>ONZE ? </a:t>
            </a:r>
            <a:br>
              <a:rPr lang="fr-FR" sz="2800" dirty="0" smtClean="0"/>
            </a:br>
            <a:r>
              <a:rPr lang="fr-FR" sz="2800" dirty="0" smtClean="0"/>
              <a:t>L’ordre des lettres compte.</a:t>
            </a:r>
            <a:endParaRPr lang="fr-FR" sz="2800" dirty="0"/>
          </a:p>
        </p:txBody>
      </p:sp>
      <p:graphicFrame>
        <p:nvGraphicFramePr>
          <p:cNvPr id="5" name="Tableau 4"/>
          <p:cNvGraphicFramePr>
            <a:graphicFrameLocks noGrp="1"/>
          </p:cNvGraphicFramePr>
          <p:nvPr>
            <p:extLst>
              <p:ext uri="{D42A27DB-BD31-4B8C-83A1-F6EECF244321}">
                <p14:modId xmlns:p14="http://schemas.microsoft.com/office/powerpoint/2010/main" val="3180191188"/>
              </p:ext>
            </p:extLst>
          </p:nvPr>
        </p:nvGraphicFramePr>
        <p:xfrm>
          <a:off x="187467" y="3351819"/>
          <a:ext cx="8339925" cy="1706819"/>
        </p:xfrm>
        <a:graphic>
          <a:graphicData uri="http://schemas.openxmlformats.org/drawingml/2006/table">
            <a:tbl>
              <a:tblPr firstRow="1" bandRow="1">
                <a:tableStyleId>{F2DE63D5-997A-4646-A377-4702673A728D}</a:tableStyleId>
              </a:tblPr>
              <a:tblGrid>
                <a:gridCol w="1667985"/>
                <a:gridCol w="1667985"/>
                <a:gridCol w="1667985"/>
                <a:gridCol w="1667985"/>
                <a:gridCol w="1667985"/>
              </a:tblGrid>
              <a:tr h="520966">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066739">
                <a:tc>
                  <a:txBody>
                    <a:bodyPr/>
                    <a:lstStyle/>
                    <a:p>
                      <a:pPr algn="ctr"/>
                      <a:r>
                        <a:rPr lang="fr-FR" sz="5400" dirty="0" smtClean="0"/>
                        <a:t>4</a:t>
                      </a:r>
                      <a:endParaRPr lang="fr-FR" sz="5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5400" dirty="0" smtClean="0"/>
                        <a:t>6</a:t>
                      </a:r>
                      <a:endParaRPr lang="fr-FR" sz="5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5400" dirty="0" smtClean="0"/>
                        <a:t>8</a:t>
                      </a:r>
                      <a:endParaRPr lang="fr-FR" sz="5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5400" dirty="0" smtClean="0"/>
                        <a:t>10</a:t>
                      </a:r>
                      <a:endParaRPr lang="fr-FR" sz="5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5400" dirty="0" smtClean="0"/>
                        <a:t>12</a:t>
                      </a:r>
                      <a:endParaRPr lang="fr-FR" sz="5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527392" y="5817421"/>
            <a:ext cx="535648" cy="923330"/>
          </a:xfrm>
          <a:prstGeom prst="rect">
            <a:avLst/>
          </a:prstGeom>
          <a:noFill/>
        </p:spPr>
        <p:txBody>
          <a:bodyPr wrap="none" lIns="91440" tIns="45720" rIns="91440" bIns="45720">
            <a:spAutoFit/>
          </a:bodyPr>
          <a:lstStyle/>
          <a:p>
            <a:pPr algn="ctr"/>
            <a:r>
              <a:rPr lang="fr-FR"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5</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13" name="Image 12"/>
          <p:cNvPicPr>
            <a:picLocks noChangeAspect="1"/>
          </p:cNvPicPr>
          <p:nvPr/>
        </p:nvPicPr>
        <p:blipFill rotWithShape="1">
          <a:blip r:embed="rId2"/>
          <a:srcRect l="19578" r="22439"/>
          <a:stretch/>
        </p:blipFill>
        <p:spPr>
          <a:xfrm>
            <a:off x="463576" y="5956983"/>
            <a:ext cx="455268" cy="785166"/>
          </a:xfrm>
          <a:prstGeom prst="rect">
            <a:avLst/>
          </a:prstGeom>
        </p:spPr>
      </p:pic>
      <p:sp>
        <p:nvSpPr>
          <p:cNvPr id="15" name="Rectangle 14"/>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6" name="Connecteur droit 15"/>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pic>
        <p:nvPicPr>
          <p:cNvPr id="8" name="Image 7"/>
          <p:cNvPicPr>
            <a:picLocks noChangeAspect="1"/>
          </p:cNvPicPr>
          <p:nvPr/>
        </p:nvPicPr>
        <p:blipFill rotWithShape="1">
          <a:blip r:embed="rId2"/>
          <a:srcRect l="19578" r="22439"/>
          <a:stretch/>
        </p:blipFill>
        <p:spPr>
          <a:xfrm>
            <a:off x="925579" y="5960253"/>
            <a:ext cx="455268" cy="785166"/>
          </a:xfrm>
          <a:prstGeom prst="rect">
            <a:avLst/>
          </a:prstGeom>
        </p:spPr>
      </p:pic>
    </p:spTree>
    <p:extLst>
      <p:ext uri="{BB962C8B-B14F-4D97-AF65-F5344CB8AC3E}">
        <p14:creationId xmlns:p14="http://schemas.microsoft.com/office/powerpoint/2010/main" val="23575489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3340" y="353942"/>
            <a:ext cx="6680196" cy="2787025"/>
          </a:xfrm>
        </p:spPr>
        <p:style>
          <a:lnRef idx="1">
            <a:schemeClr val="accent2"/>
          </a:lnRef>
          <a:fillRef idx="2">
            <a:schemeClr val="accent2"/>
          </a:fillRef>
          <a:effectRef idx="1">
            <a:schemeClr val="accent2"/>
          </a:effectRef>
          <a:fontRef idx="minor">
            <a:schemeClr val="dk1"/>
          </a:fontRef>
        </p:style>
        <p:txBody>
          <a:bodyPr>
            <a:normAutofit/>
          </a:bodyPr>
          <a:lstStyle/>
          <a:p>
            <a:r>
              <a:rPr lang="fr-FR" sz="3600" dirty="0" smtClean="0"/>
              <a:t>L’expression simplifiée de </a:t>
            </a:r>
            <a:br>
              <a:rPr lang="fr-FR" sz="3600" dirty="0" smtClean="0"/>
            </a:br>
            <a:r>
              <a:rPr lang="fr-FR" sz="3600" dirty="0"/>
              <a:t/>
            </a:r>
            <a:br>
              <a:rPr lang="fr-FR" sz="3600" dirty="0"/>
            </a:br>
            <a:r>
              <a:rPr lang="fr-FR" sz="3600" dirty="0" smtClean="0"/>
              <a:t/>
            </a:r>
            <a:br>
              <a:rPr lang="fr-FR" sz="3600" dirty="0" smtClean="0"/>
            </a:br>
            <a:r>
              <a:rPr lang="fr-FR" sz="3600" dirty="0" smtClean="0"/>
              <a:t>est:</a:t>
            </a:r>
            <a:endParaRPr lang="fr-FR" sz="3600" dirty="0"/>
          </a:p>
        </p:txBody>
      </p:sp>
      <p:graphicFrame>
        <p:nvGraphicFramePr>
          <p:cNvPr id="5" name="Tableau 4"/>
          <p:cNvGraphicFramePr>
            <a:graphicFrameLocks noGrp="1"/>
          </p:cNvGraphicFramePr>
          <p:nvPr>
            <p:extLst>
              <p:ext uri="{D42A27DB-BD31-4B8C-83A1-F6EECF244321}">
                <p14:modId xmlns:p14="http://schemas.microsoft.com/office/powerpoint/2010/main" val="953050820"/>
              </p:ext>
            </p:extLst>
          </p:nvPr>
        </p:nvGraphicFramePr>
        <p:xfrm>
          <a:off x="346876" y="3384343"/>
          <a:ext cx="8716164" cy="1731890"/>
        </p:xfrm>
        <a:graphic>
          <a:graphicData uri="http://schemas.openxmlformats.org/drawingml/2006/table">
            <a:tbl>
              <a:tblPr firstRow="1" bandRow="1">
                <a:tableStyleId>{72833802-FEF1-4C79-8D5D-14CF1EAF98D9}</a:tableStyleId>
              </a:tblPr>
              <a:tblGrid>
                <a:gridCol w="2905388"/>
                <a:gridCol w="2432185"/>
                <a:gridCol w="3378591"/>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527392" y="5817421"/>
            <a:ext cx="535648" cy="923330"/>
          </a:xfrm>
          <a:prstGeom prst="rect">
            <a:avLst/>
          </a:prstGeom>
          <a:noFill/>
        </p:spPr>
        <p:txBody>
          <a:bodyPr wrap="none" lIns="91440" tIns="45720" rIns="91440" bIns="45720">
            <a:spAutoFit/>
          </a:bodyPr>
          <a:lstStyle/>
          <a:p>
            <a:pPr algn="ctr"/>
            <a:r>
              <a:rPr lang="fr-FR"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6</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14" name="Image 13"/>
          <p:cNvPicPr>
            <a:picLocks noChangeAspect="1"/>
          </p:cNvPicPr>
          <p:nvPr/>
        </p:nvPicPr>
        <p:blipFill rotWithShape="1">
          <a:blip r:embed="rId3"/>
          <a:srcRect l="19578" r="22439"/>
          <a:stretch/>
        </p:blipFill>
        <p:spPr>
          <a:xfrm>
            <a:off x="463576" y="5956983"/>
            <a:ext cx="455268" cy="785166"/>
          </a:xfrm>
          <a:prstGeom prst="rect">
            <a:avLst/>
          </a:prstGeom>
        </p:spPr>
      </p:pic>
      <p:sp>
        <p:nvSpPr>
          <p:cNvPr id="16" name="Rectangle 15"/>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7" name="Connecteur droit 16"/>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aphicFrame>
        <p:nvGraphicFramePr>
          <p:cNvPr id="4" name="Objet 3"/>
          <p:cNvGraphicFramePr>
            <a:graphicFrameLocks noChangeAspect="1"/>
          </p:cNvGraphicFramePr>
          <p:nvPr>
            <p:extLst>
              <p:ext uri="{D42A27DB-BD31-4B8C-83A1-F6EECF244321}">
                <p14:modId xmlns:p14="http://schemas.microsoft.com/office/powerpoint/2010/main" val="4057694569"/>
              </p:ext>
            </p:extLst>
          </p:nvPr>
        </p:nvGraphicFramePr>
        <p:xfrm>
          <a:off x="630238" y="1354138"/>
          <a:ext cx="6223000" cy="889000"/>
        </p:xfrm>
        <a:graphic>
          <a:graphicData uri="http://schemas.openxmlformats.org/presentationml/2006/ole">
            <mc:AlternateContent xmlns:mc="http://schemas.openxmlformats.org/markup-compatibility/2006">
              <mc:Choice xmlns:v="urn:schemas-microsoft-com:vml" Requires="v">
                <p:oleObj spid="_x0000_s7263" name="Equation" r:id="rId4" imgW="1778000" imgH="254000" progId="Equation.3">
                  <p:embed/>
                </p:oleObj>
              </mc:Choice>
              <mc:Fallback>
                <p:oleObj name="Equation" r:id="rId4" imgW="1778000" imgH="254000" progId="Equation.3">
                  <p:embed/>
                  <p:pic>
                    <p:nvPicPr>
                      <p:cNvPr id="0" name=""/>
                      <p:cNvPicPr/>
                      <p:nvPr/>
                    </p:nvPicPr>
                    <p:blipFill>
                      <a:blip r:embed="rId5"/>
                      <a:stretch>
                        <a:fillRect/>
                      </a:stretch>
                    </p:blipFill>
                    <p:spPr>
                      <a:xfrm>
                        <a:off x="630238" y="1354138"/>
                        <a:ext cx="6223000" cy="889000"/>
                      </a:xfrm>
                      <a:prstGeom prst="rect">
                        <a:avLst/>
                      </a:prstGeom>
                    </p:spPr>
                  </p:pic>
                </p:oleObj>
              </mc:Fallback>
            </mc:AlternateContent>
          </a:graphicData>
        </a:graphic>
      </p:graphicFrame>
      <p:graphicFrame>
        <p:nvGraphicFramePr>
          <p:cNvPr id="9" name="Objet 8"/>
          <p:cNvGraphicFramePr>
            <a:graphicFrameLocks noChangeAspect="1"/>
          </p:cNvGraphicFramePr>
          <p:nvPr>
            <p:extLst>
              <p:ext uri="{D42A27DB-BD31-4B8C-83A1-F6EECF244321}">
                <p14:modId xmlns:p14="http://schemas.microsoft.com/office/powerpoint/2010/main" val="2627905163"/>
              </p:ext>
            </p:extLst>
          </p:nvPr>
        </p:nvGraphicFramePr>
        <p:xfrm>
          <a:off x="630238" y="4348703"/>
          <a:ext cx="2266950" cy="666750"/>
        </p:xfrm>
        <a:graphic>
          <a:graphicData uri="http://schemas.openxmlformats.org/presentationml/2006/ole">
            <mc:AlternateContent xmlns:mc="http://schemas.openxmlformats.org/markup-compatibility/2006">
              <mc:Choice xmlns:v="urn:schemas-microsoft-com:vml" Requires="v">
                <p:oleObj spid="_x0000_s7264" name="Equation" r:id="rId6" imgW="647700" imgH="190500" progId="Equation.3">
                  <p:embed/>
                </p:oleObj>
              </mc:Choice>
              <mc:Fallback>
                <p:oleObj name="Equation" r:id="rId6" imgW="647700" imgH="190500" progId="Equation.3">
                  <p:embed/>
                  <p:pic>
                    <p:nvPicPr>
                      <p:cNvPr id="0" name=""/>
                      <p:cNvPicPr/>
                      <p:nvPr/>
                    </p:nvPicPr>
                    <p:blipFill>
                      <a:blip r:embed="rId7"/>
                      <a:stretch>
                        <a:fillRect/>
                      </a:stretch>
                    </p:blipFill>
                    <p:spPr>
                      <a:xfrm>
                        <a:off x="630238" y="4348703"/>
                        <a:ext cx="2266950" cy="666750"/>
                      </a:xfrm>
                      <a:prstGeom prst="rect">
                        <a:avLst/>
                      </a:prstGeom>
                    </p:spPr>
                  </p:pic>
                </p:oleObj>
              </mc:Fallback>
            </mc:AlternateContent>
          </a:graphicData>
        </a:graphic>
      </p:graphicFrame>
      <p:graphicFrame>
        <p:nvGraphicFramePr>
          <p:cNvPr id="10" name="Objet 9"/>
          <p:cNvGraphicFramePr>
            <a:graphicFrameLocks noChangeAspect="1"/>
          </p:cNvGraphicFramePr>
          <p:nvPr>
            <p:extLst>
              <p:ext uri="{D42A27DB-BD31-4B8C-83A1-F6EECF244321}">
                <p14:modId xmlns:p14="http://schemas.microsoft.com/office/powerpoint/2010/main" val="4181544169"/>
              </p:ext>
            </p:extLst>
          </p:nvPr>
        </p:nvGraphicFramePr>
        <p:xfrm>
          <a:off x="3484563" y="4235050"/>
          <a:ext cx="1866900" cy="800100"/>
        </p:xfrm>
        <a:graphic>
          <a:graphicData uri="http://schemas.openxmlformats.org/presentationml/2006/ole">
            <mc:AlternateContent xmlns:mc="http://schemas.openxmlformats.org/markup-compatibility/2006">
              <mc:Choice xmlns:v="urn:schemas-microsoft-com:vml" Requires="v">
                <p:oleObj spid="_x0000_s7265" name="Equation" r:id="rId8" imgW="533400" imgH="228600" progId="Equation.3">
                  <p:embed/>
                </p:oleObj>
              </mc:Choice>
              <mc:Fallback>
                <p:oleObj name="Equation" r:id="rId8" imgW="533400" imgH="228600" progId="Equation.3">
                  <p:embed/>
                  <p:pic>
                    <p:nvPicPr>
                      <p:cNvPr id="0" name=""/>
                      <p:cNvPicPr/>
                      <p:nvPr/>
                    </p:nvPicPr>
                    <p:blipFill>
                      <a:blip r:embed="rId9"/>
                      <a:stretch>
                        <a:fillRect/>
                      </a:stretch>
                    </p:blipFill>
                    <p:spPr>
                      <a:xfrm>
                        <a:off x="3484563" y="4235050"/>
                        <a:ext cx="1866900" cy="800100"/>
                      </a:xfrm>
                      <a:prstGeom prst="rect">
                        <a:avLst/>
                      </a:prstGeom>
                    </p:spPr>
                  </p:pic>
                </p:oleObj>
              </mc:Fallback>
            </mc:AlternateContent>
          </a:graphicData>
        </a:graphic>
      </p:graphicFrame>
      <p:graphicFrame>
        <p:nvGraphicFramePr>
          <p:cNvPr id="11" name="Objet 10"/>
          <p:cNvGraphicFramePr>
            <a:graphicFrameLocks noChangeAspect="1"/>
          </p:cNvGraphicFramePr>
          <p:nvPr>
            <p:extLst>
              <p:ext uri="{D42A27DB-BD31-4B8C-83A1-F6EECF244321}">
                <p14:modId xmlns:p14="http://schemas.microsoft.com/office/powerpoint/2010/main" val="1608297791"/>
              </p:ext>
            </p:extLst>
          </p:nvPr>
        </p:nvGraphicFramePr>
        <p:xfrm>
          <a:off x="5924488" y="4235509"/>
          <a:ext cx="2844800" cy="800100"/>
        </p:xfrm>
        <a:graphic>
          <a:graphicData uri="http://schemas.openxmlformats.org/presentationml/2006/ole">
            <mc:AlternateContent xmlns:mc="http://schemas.openxmlformats.org/markup-compatibility/2006">
              <mc:Choice xmlns:v="urn:schemas-microsoft-com:vml" Requires="v">
                <p:oleObj spid="_x0000_s7266" name="Equation" r:id="rId10" imgW="812800" imgH="228600" progId="Equation.3">
                  <p:embed/>
                </p:oleObj>
              </mc:Choice>
              <mc:Fallback>
                <p:oleObj name="Equation" r:id="rId10" imgW="812800" imgH="228600" progId="Equation.3">
                  <p:embed/>
                  <p:pic>
                    <p:nvPicPr>
                      <p:cNvPr id="0" name=""/>
                      <p:cNvPicPr/>
                      <p:nvPr/>
                    </p:nvPicPr>
                    <p:blipFill>
                      <a:blip r:embed="rId11"/>
                      <a:stretch>
                        <a:fillRect/>
                      </a:stretch>
                    </p:blipFill>
                    <p:spPr>
                      <a:xfrm>
                        <a:off x="5924488" y="4235509"/>
                        <a:ext cx="2844800" cy="800100"/>
                      </a:xfrm>
                      <a:prstGeom prst="rect">
                        <a:avLst/>
                      </a:prstGeom>
                    </p:spPr>
                  </p:pic>
                </p:oleObj>
              </mc:Fallback>
            </mc:AlternateContent>
          </a:graphicData>
        </a:graphic>
      </p:graphicFrame>
    </p:spTree>
    <p:extLst>
      <p:ext uri="{BB962C8B-B14F-4D97-AF65-F5344CB8AC3E}">
        <p14:creationId xmlns:p14="http://schemas.microsoft.com/office/powerpoint/2010/main" val="33403191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60648"/>
            <a:ext cx="6695296" cy="2736304"/>
          </a:xfrm>
        </p:spPr>
        <p:style>
          <a:lnRef idx="1">
            <a:schemeClr val="accent5"/>
          </a:lnRef>
          <a:fillRef idx="2">
            <a:schemeClr val="accent5"/>
          </a:fillRef>
          <a:effectRef idx="1">
            <a:schemeClr val="accent5"/>
          </a:effectRef>
          <a:fontRef idx="minor">
            <a:schemeClr val="dk1"/>
          </a:fontRef>
        </p:style>
        <p:txBody>
          <a:bodyPr>
            <a:noAutofit/>
          </a:bodyPr>
          <a:lstStyle/>
          <a:p>
            <a:r>
              <a:rPr lang="fr-FR" sz="3200" dirty="0" smtClean="0"/>
              <a:t>                                                                                                                                                                                                                                                 Dans </a:t>
            </a:r>
            <a:r>
              <a:rPr lang="fr-FR" sz="3200" dirty="0"/>
              <a:t>une classe de 28 élèves, il y a sept élèves absents. Quel est le pourcentage des élèves présents ?</a:t>
            </a:r>
          </a:p>
        </p:txBody>
      </p:sp>
      <p:graphicFrame>
        <p:nvGraphicFramePr>
          <p:cNvPr id="5" name="Tableau 4"/>
          <p:cNvGraphicFramePr>
            <a:graphicFrameLocks noGrp="1"/>
          </p:cNvGraphicFramePr>
          <p:nvPr>
            <p:extLst>
              <p:ext uri="{D42A27DB-BD31-4B8C-83A1-F6EECF244321}">
                <p14:modId xmlns:p14="http://schemas.microsoft.com/office/powerpoint/2010/main" val="4068524611"/>
              </p:ext>
            </p:extLst>
          </p:nvPr>
        </p:nvGraphicFramePr>
        <p:xfrm>
          <a:off x="467544" y="3212976"/>
          <a:ext cx="8339925" cy="173189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60000"/>
                        <a:lumOff val="4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60000"/>
                        <a:lumOff val="4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60000"/>
                        <a:lumOff val="4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60000"/>
                        <a:lumOff val="4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60000"/>
                        <a:lumOff val="40000"/>
                      </a:schemeClr>
                    </a:solidFill>
                  </a:tcPr>
                </a:tc>
              </a:tr>
              <a:tr h="865945">
                <a:tc>
                  <a:txBody>
                    <a:bodyPr/>
                    <a:lstStyle/>
                    <a:p>
                      <a:pPr algn="ctr"/>
                      <a:r>
                        <a:rPr lang="fr-FR" sz="3600" dirty="0" smtClean="0"/>
                        <a:t>7%</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11%</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25</a:t>
                      </a:r>
                      <a:r>
                        <a:rPr lang="fr-FR" sz="3600" dirty="0" smtClean="0"/>
                        <a:t>%</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75</a:t>
                      </a:r>
                      <a:r>
                        <a:rPr lang="fr-FR" sz="3600" dirty="0" smtClean="0"/>
                        <a:t>%</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384304" y="5906861"/>
            <a:ext cx="535648" cy="923330"/>
          </a:xfrm>
          <a:prstGeom prst="rect">
            <a:avLst/>
          </a:prstGeom>
          <a:noFill/>
        </p:spPr>
        <p:txBody>
          <a:bodyPr wrap="none" lIns="91440" tIns="45720" rIns="91440" bIns="45720">
            <a:spAutoFit/>
          </a:bodyPr>
          <a:lstStyle/>
          <a:p>
            <a:pPr algn="ctr"/>
            <a:r>
              <a:rPr lang="fr-FR"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7</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a:off x="0" y="5013176"/>
            <a:ext cx="9144000" cy="185871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p:cNvPicPr>
            <a:picLocks noChangeAspect="1"/>
          </p:cNvPicPr>
          <p:nvPr/>
        </p:nvPicPr>
        <p:blipFill rotWithShape="1">
          <a:blip r:embed="rId2" cstate="print"/>
          <a:srcRect l="19578" r="22439"/>
          <a:stretch/>
        </p:blipFill>
        <p:spPr>
          <a:xfrm>
            <a:off x="426224" y="5883785"/>
            <a:ext cx="455268" cy="785166"/>
          </a:xfrm>
          <a:prstGeom prst="rect">
            <a:avLst/>
          </a:prstGeom>
        </p:spPr>
      </p:pic>
    </p:spTree>
    <p:extLst>
      <p:ext uri="{BB962C8B-B14F-4D97-AF65-F5344CB8AC3E}">
        <p14:creationId xmlns:p14="http://schemas.microsoft.com/office/powerpoint/2010/main" val="394297531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317540"/>
            <a:ext cx="6697088" cy="2628533"/>
          </a:xfrm>
        </p:spPr>
        <p:style>
          <a:lnRef idx="1">
            <a:schemeClr val="accent1"/>
          </a:lnRef>
          <a:fillRef idx="2">
            <a:schemeClr val="accent1"/>
          </a:fillRef>
          <a:effectRef idx="1">
            <a:schemeClr val="accent1"/>
          </a:effectRef>
          <a:fontRef idx="minor">
            <a:schemeClr val="dk1"/>
          </a:fontRef>
        </p:style>
        <p:txBody>
          <a:bodyPr>
            <a:noAutofit/>
          </a:bodyPr>
          <a:lstStyle/>
          <a:p>
            <a:r>
              <a:rPr lang="fr-FR" sz="2800" dirty="0" smtClean="0"/>
              <a:t>Je suis un nombre entier relatif compris entre -29 et -13. Ma distance à zéro est divisible par 7 et par la somme de mes chiffres. Qui suis-je?</a:t>
            </a:r>
            <a:endParaRPr lang="fr-FR" sz="2800" dirty="0"/>
          </a:p>
        </p:txBody>
      </p:sp>
      <p:graphicFrame>
        <p:nvGraphicFramePr>
          <p:cNvPr id="5" name="Tableau 4"/>
          <p:cNvGraphicFramePr>
            <a:graphicFrameLocks noGrp="1"/>
          </p:cNvGraphicFramePr>
          <p:nvPr>
            <p:extLst>
              <p:ext uri="{D42A27DB-BD31-4B8C-83A1-F6EECF244321}">
                <p14:modId xmlns:p14="http://schemas.microsoft.com/office/powerpoint/2010/main" val="1832347640"/>
              </p:ext>
            </p:extLst>
          </p:nvPr>
        </p:nvGraphicFramePr>
        <p:xfrm>
          <a:off x="467544" y="3212976"/>
          <a:ext cx="8339925" cy="173189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1">
                        <a:lumMod val="60000"/>
                        <a:lumOff val="4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1">
                        <a:lumMod val="60000"/>
                        <a:lumOff val="4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1">
                        <a:lumMod val="60000"/>
                        <a:lumOff val="4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1">
                        <a:lumMod val="60000"/>
                        <a:lumOff val="4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1">
                        <a:lumMod val="60000"/>
                        <a:lumOff val="40000"/>
                      </a:schemeClr>
                    </a:solidFill>
                  </a:tcPr>
                </a:tc>
              </a:tr>
              <a:tr h="865945">
                <a:tc>
                  <a:txBody>
                    <a:bodyPr/>
                    <a:lstStyle/>
                    <a:p>
                      <a:pPr algn="ctr"/>
                      <a:r>
                        <a:rPr lang="fr-FR" sz="4400" dirty="0" smtClean="0"/>
                        <a:t>-14</a:t>
                      </a:r>
                      <a:endParaRPr lang="fr-FR" sz="4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4400" dirty="0" smtClean="0"/>
                        <a:t>-7</a:t>
                      </a:r>
                      <a:endParaRPr lang="fr-FR" sz="4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4400" dirty="0" smtClean="0"/>
                        <a:t>-21</a:t>
                      </a:r>
                      <a:endParaRPr lang="fr-FR" sz="4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4400" dirty="0" smtClean="0"/>
                        <a:t>-28</a:t>
                      </a:r>
                      <a:endParaRPr lang="fr-FR" sz="4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4400" dirty="0" smtClean="0"/>
                        <a:t>35</a:t>
                      </a:r>
                      <a:endParaRPr lang="fr-FR" sz="4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384304" y="5906861"/>
            <a:ext cx="535648"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8</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a:off x="0" y="5085184"/>
            <a:ext cx="9144000" cy="178670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2" name="Image 21"/>
          <p:cNvPicPr>
            <a:picLocks noChangeAspect="1"/>
          </p:cNvPicPr>
          <p:nvPr/>
        </p:nvPicPr>
        <p:blipFill rotWithShape="1">
          <a:blip r:embed="rId2" cstate="print"/>
          <a:srcRect l="19578" r="22439"/>
          <a:stretch/>
        </p:blipFill>
        <p:spPr>
          <a:xfrm>
            <a:off x="426224" y="5883785"/>
            <a:ext cx="455268" cy="785166"/>
          </a:xfrm>
          <a:prstGeom prst="rect">
            <a:avLst/>
          </a:prstGeom>
        </p:spPr>
      </p:pic>
    </p:spTree>
    <p:extLst>
      <p:ext uri="{BB962C8B-B14F-4D97-AF65-F5344CB8AC3E}">
        <p14:creationId xmlns:p14="http://schemas.microsoft.com/office/powerpoint/2010/main" val="374530927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6876" y="437246"/>
            <a:ext cx="3604018" cy="2545808"/>
          </a:xfrm>
        </p:spPr>
        <p:style>
          <a:lnRef idx="1">
            <a:schemeClr val="accent2"/>
          </a:lnRef>
          <a:fillRef idx="2">
            <a:schemeClr val="accent2"/>
          </a:fillRef>
          <a:effectRef idx="1">
            <a:schemeClr val="accent2"/>
          </a:effectRef>
          <a:fontRef idx="minor">
            <a:schemeClr val="dk1"/>
          </a:fontRef>
        </p:style>
        <p:txBody>
          <a:bodyPr>
            <a:normAutofit/>
          </a:bodyPr>
          <a:lstStyle/>
          <a:p>
            <a:r>
              <a:rPr lang="fr-FR" sz="2800" dirty="0" smtClean="0"/>
              <a:t>ABCD et ACEF sont deux rectangles avec B appartenant à [EF ]</a:t>
            </a:r>
            <a:br>
              <a:rPr lang="fr-FR" sz="2800" dirty="0" smtClean="0"/>
            </a:br>
            <a:r>
              <a:rPr lang="fr-FR" sz="2800" dirty="0" smtClean="0"/>
              <a:t>Quelle est l’aire de ACEF?</a:t>
            </a:r>
            <a:endParaRPr lang="fr-FR" sz="2800" dirty="0"/>
          </a:p>
        </p:txBody>
      </p:sp>
      <p:graphicFrame>
        <p:nvGraphicFramePr>
          <p:cNvPr id="5" name="Tableau 4"/>
          <p:cNvGraphicFramePr>
            <a:graphicFrameLocks noGrp="1"/>
          </p:cNvGraphicFramePr>
          <p:nvPr>
            <p:extLst>
              <p:ext uri="{D42A27DB-BD31-4B8C-83A1-F6EECF244321}">
                <p14:modId xmlns:p14="http://schemas.microsoft.com/office/powerpoint/2010/main" val="1813159128"/>
              </p:ext>
            </p:extLst>
          </p:nvPr>
        </p:nvGraphicFramePr>
        <p:xfrm>
          <a:off x="346875" y="3217770"/>
          <a:ext cx="8339925" cy="1731890"/>
        </p:xfrm>
        <a:graphic>
          <a:graphicData uri="http://schemas.openxmlformats.org/drawingml/2006/table">
            <a:tbl>
              <a:tblPr firstRow="1" bandRow="1">
                <a:tableStyleId>{7E9639D4-E3E2-4D34-9284-5A2195B3D0D7}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E6B9B8"/>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E6B9B8"/>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E6B9B8"/>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E6B9B8"/>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2">
                        <a:lumMod val="40000"/>
                        <a:lumOff val="60000"/>
                      </a:schemeClr>
                    </a:solidFill>
                  </a:tcPr>
                </a:tc>
              </a:tr>
              <a:tr h="865945">
                <a:tc>
                  <a:txBody>
                    <a:bodyPr/>
                    <a:lstStyle/>
                    <a:p>
                      <a:pPr algn="ctr"/>
                      <a:r>
                        <a:rPr lang="fr-FR" sz="3600" dirty="0" smtClean="0"/>
                        <a:t>12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7,5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340594" y="5817421"/>
            <a:ext cx="535724" cy="923330"/>
          </a:xfrm>
          <a:prstGeom prst="rect">
            <a:avLst/>
          </a:prstGeom>
          <a:noFill/>
        </p:spPr>
        <p:txBody>
          <a:bodyPr wrap="none" lIns="91440" tIns="45720" rIns="91440" bIns="45720">
            <a:spAutoFit/>
          </a:bodyPr>
          <a:lstStyle/>
          <a:p>
            <a:pPr algn="ctr"/>
            <a:r>
              <a:rPr lang="fr-FR"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9</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9" name="Image 8"/>
          <p:cNvPicPr>
            <a:picLocks noChangeAspect="1"/>
          </p:cNvPicPr>
          <p:nvPr/>
        </p:nvPicPr>
        <p:blipFill rotWithShape="1">
          <a:blip r:embed="rId2"/>
          <a:srcRect l="19578" r="22439"/>
          <a:stretch/>
        </p:blipFill>
        <p:spPr>
          <a:xfrm>
            <a:off x="346875" y="5563002"/>
            <a:ext cx="455268" cy="785166"/>
          </a:xfrm>
          <a:prstGeom prst="rect">
            <a:avLst/>
          </a:prstGeom>
        </p:spPr>
      </p:pic>
      <p:sp>
        <p:nvSpPr>
          <p:cNvPr id="10" name="Rectangle 9"/>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1" name="Connecteur droit 10"/>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pic>
        <p:nvPicPr>
          <p:cNvPr id="4" name="Image 3"/>
          <p:cNvPicPr>
            <a:picLocks noChangeAspect="1"/>
          </p:cNvPicPr>
          <p:nvPr/>
        </p:nvPicPr>
        <p:blipFill rotWithShape="1">
          <a:blip r:embed="rId3"/>
          <a:srcRect l="35272" t="24327" r="44447" b="42734"/>
          <a:stretch/>
        </p:blipFill>
        <p:spPr>
          <a:xfrm>
            <a:off x="4172627" y="241869"/>
            <a:ext cx="2854923" cy="2721029"/>
          </a:xfrm>
          <a:prstGeom prst="rect">
            <a:avLst/>
          </a:prstGeom>
        </p:spPr>
      </p:pic>
      <p:pic>
        <p:nvPicPr>
          <p:cNvPr id="12" name="Image 11"/>
          <p:cNvPicPr>
            <a:picLocks noChangeAspect="1"/>
          </p:cNvPicPr>
          <p:nvPr/>
        </p:nvPicPr>
        <p:blipFill rotWithShape="1">
          <a:blip r:embed="rId2"/>
          <a:srcRect l="19578" r="22439"/>
          <a:stretch/>
        </p:blipFill>
        <p:spPr>
          <a:xfrm>
            <a:off x="862119" y="5574310"/>
            <a:ext cx="455268" cy="785166"/>
          </a:xfrm>
          <a:prstGeom prst="rect">
            <a:avLst/>
          </a:prstGeom>
        </p:spPr>
      </p:pic>
    </p:spTree>
    <p:extLst>
      <p:ext uri="{BB962C8B-B14F-4D97-AF65-F5344CB8AC3E}">
        <p14:creationId xmlns:p14="http://schemas.microsoft.com/office/powerpoint/2010/main" val="2464370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stretch>
            <a:fillRect/>
          </a:stretch>
        </p:blipFill>
        <p:spPr>
          <a:xfrm>
            <a:off x="3568700" y="2072151"/>
            <a:ext cx="1993900" cy="4064000"/>
          </a:xfrm>
          <a:prstGeom prst="rect">
            <a:avLst/>
          </a:prstGeom>
        </p:spPr>
      </p:pic>
      <p:sp>
        <p:nvSpPr>
          <p:cNvPr id="6" name="Bulle ronde 5"/>
          <p:cNvSpPr/>
          <p:nvPr/>
        </p:nvSpPr>
        <p:spPr>
          <a:xfrm>
            <a:off x="-386331" y="2265052"/>
            <a:ext cx="3955032" cy="2539852"/>
          </a:xfrm>
          <a:prstGeom prst="wedgeEllipseCallout">
            <a:avLst>
              <a:gd name="adj1" fmla="val 71778"/>
              <a:gd name="adj2" fmla="val 74554"/>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2800" dirty="0"/>
              <a:t>1</a:t>
            </a:r>
            <a:r>
              <a:rPr lang="fr-FR" sz="2800" dirty="0" smtClean="0"/>
              <a:t>. J’allume le boîtier en appuyant sur le bouton bleu en bas</a:t>
            </a:r>
            <a:endParaRPr lang="fr-FR" sz="2800" dirty="0"/>
          </a:p>
        </p:txBody>
      </p:sp>
      <p:sp>
        <p:nvSpPr>
          <p:cNvPr id="8" name="Bulle ronde 7"/>
          <p:cNvSpPr/>
          <p:nvPr/>
        </p:nvSpPr>
        <p:spPr>
          <a:xfrm>
            <a:off x="4621907" y="273274"/>
            <a:ext cx="4324811" cy="2539852"/>
          </a:xfrm>
          <a:prstGeom prst="wedgeEllipseCallout">
            <a:avLst>
              <a:gd name="adj1" fmla="val -39240"/>
              <a:gd name="adj2" fmla="val 96706"/>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800" dirty="0" smtClean="0"/>
              <a:t>2. Je réponds en appuyant sur une des cinq premières lettres:</a:t>
            </a:r>
          </a:p>
          <a:p>
            <a:pPr algn="ctr"/>
            <a:r>
              <a:rPr lang="fr-FR" sz="2800" dirty="0" smtClean="0"/>
              <a:t>A, B, C, D ou E</a:t>
            </a:r>
            <a:endParaRPr lang="fr-FR" sz="2800" dirty="0"/>
          </a:p>
        </p:txBody>
      </p:sp>
      <p:sp>
        <p:nvSpPr>
          <p:cNvPr id="9" name="Bulle ronde 8"/>
          <p:cNvSpPr/>
          <p:nvPr/>
        </p:nvSpPr>
        <p:spPr>
          <a:xfrm>
            <a:off x="5016137" y="4334222"/>
            <a:ext cx="4324811" cy="2539852"/>
          </a:xfrm>
          <a:prstGeom prst="wedgeEllipseCallout">
            <a:avLst>
              <a:gd name="adj1" fmla="val -53367"/>
              <a:gd name="adj2" fmla="val -68484"/>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r-FR" sz="2800" dirty="0" smtClean="0"/>
              <a:t>4. Je valide ma réponse en appuyant sur la flèche bleue de droite</a:t>
            </a:r>
            <a:endParaRPr lang="fr-FR" sz="2800" dirty="0"/>
          </a:p>
        </p:txBody>
      </p:sp>
      <p:sp>
        <p:nvSpPr>
          <p:cNvPr id="10" name="Bulle ronde 9"/>
          <p:cNvSpPr/>
          <p:nvPr/>
        </p:nvSpPr>
        <p:spPr>
          <a:xfrm>
            <a:off x="0" y="0"/>
            <a:ext cx="4324811" cy="2539852"/>
          </a:xfrm>
          <a:prstGeom prst="wedgeEllipseCallout">
            <a:avLst>
              <a:gd name="adj1" fmla="val 48864"/>
              <a:gd name="adj2" fmla="val 94808"/>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2800" dirty="0" smtClean="0"/>
              <a:t>3. Je peux corriger en appuyant sur la flèche bleu de gauche</a:t>
            </a:r>
            <a:endParaRPr lang="fr-FR" sz="2800" dirty="0"/>
          </a:p>
        </p:txBody>
      </p:sp>
    </p:spTree>
    <p:extLst>
      <p:ext uri="{BB962C8B-B14F-4D97-AF65-F5344CB8AC3E}">
        <p14:creationId xmlns:p14="http://schemas.microsoft.com/office/powerpoint/2010/main" val="18133290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9" presetClass="entr" presetSubtype="0" decel="10000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p:cTn id="12" dur="500" fill="hold"/>
                                        <p:tgtEl>
                                          <p:spTgt spid="8"/>
                                        </p:tgtEl>
                                        <p:attrNameLst>
                                          <p:attrName>ppt_w</p:attrName>
                                        </p:attrNameLst>
                                      </p:cBhvr>
                                      <p:tavLst>
                                        <p:tav tm="0">
                                          <p:val>
                                            <p:fltVal val="0"/>
                                          </p:val>
                                        </p:tav>
                                        <p:tav tm="100000">
                                          <p:val>
                                            <p:strVal val="#ppt_w"/>
                                          </p:val>
                                        </p:tav>
                                      </p:tavLst>
                                    </p:anim>
                                    <p:anim calcmode="lin" valueType="num">
                                      <p:cBhvr>
                                        <p:cTn id="13" dur="500" fill="hold"/>
                                        <p:tgtEl>
                                          <p:spTgt spid="8"/>
                                        </p:tgtEl>
                                        <p:attrNameLst>
                                          <p:attrName>ppt_h</p:attrName>
                                        </p:attrNameLst>
                                      </p:cBhvr>
                                      <p:tavLst>
                                        <p:tav tm="0">
                                          <p:val>
                                            <p:fltVal val="0"/>
                                          </p:val>
                                        </p:tav>
                                        <p:tav tm="100000">
                                          <p:val>
                                            <p:strVal val="#ppt_h"/>
                                          </p:val>
                                        </p:tav>
                                      </p:tavLst>
                                    </p:anim>
                                    <p:anim calcmode="lin" valueType="num">
                                      <p:cBhvr>
                                        <p:cTn id="14" dur="500" fill="hold"/>
                                        <p:tgtEl>
                                          <p:spTgt spid="8"/>
                                        </p:tgtEl>
                                        <p:attrNameLst>
                                          <p:attrName>style.rotation</p:attrName>
                                        </p:attrNameLst>
                                      </p:cBhvr>
                                      <p:tavLst>
                                        <p:tav tm="0">
                                          <p:val>
                                            <p:fltVal val="360"/>
                                          </p:val>
                                        </p:tav>
                                        <p:tav tm="100000">
                                          <p:val>
                                            <p:fltVal val="0"/>
                                          </p:val>
                                        </p:tav>
                                      </p:tavLst>
                                    </p:anim>
                                    <p:animEffect transition="in" filter="fade">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25"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 calcmode="lin" valueType="num">
                                      <p:cBhvr>
                                        <p:cTn id="20" dur="500" decel="50000" fill="hold">
                                          <p:stCondLst>
                                            <p:cond delay="0"/>
                                          </p:stCondLst>
                                        </p:cTn>
                                        <p:tgtEl>
                                          <p:spTgt spid="10"/>
                                        </p:tgtEl>
                                        <p:attrNameLst>
                                          <p:attrName>style.rotation</p:attrName>
                                        </p:attrNameLst>
                                      </p:cBhvr>
                                      <p:tavLst>
                                        <p:tav tm="0">
                                          <p:val>
                                            <p:fltVal val="-90"/>
                                          </p:val>
                                        </p:tav>
                                        <p:tav tm="100000">
                                          <p:val>
                                            <p:fltVal val="0"/>
                                          </p:val>
                                        </p:tav>
                                      </p:tavLst>
                                    </p:anim>
                                    <p:anim calcmode="lin" valueType="num">
                                      <p:cBhvr>
                                        <p:cTn id="21" dur="500" decel="50000" fill="hold">
                                          <p:stCondLst>
                                            <p:cond delay="0"/>
                                          </p:stCondLst>
                                        </p:cTn>
                                        <p:tgtEl>
                                          <p:spTgt spid="10"/>
                                        </p:tgtEl>
                                        <p:attrNameLst>
                                          <p:attrName>ppt_w</p:attrName>
                                        </p:attrNameLst>
                                      </p:cBhvr>
                                      <p:tavLst>
                                        <p:tav tm="0">
                                          <p:val>
                                            <p:strVal val="#ppt_w"/>
                                          </p:val>
                                        </p:tav>
                                        <p:tav tm="100000">
                                          <p:val>
                                            <p:strVal val="#ppt_w*.05"/>
                                          </p:val>
                                        </p:tav>
                                      </p:tavLst>
                                    </p:anim>
                                    <p:anim calcmode="lin" valueType="num">
                                      <p:cBhvr>
                                        <p:cTn id="22" dur="500" accel="50000" fill="hold">
                                          <p:stCondLst>
                                            <p:cond delay="500"/>
                                          </p:stCondLst>
                                        </p:cTn>
                                        <p:tgtEl>
                                          <p:spTgt spid="10"/>
                                        </p:tgtEl>
                                        <p:attrNameLst>
                                          <p:attrName>ppt_w</p:attrName>
                                        </p:attrNameLst>
                                      </p:cBhvr>
                                      <p:tavLst>
                                        <p:tav tm="0">
                                          <p:val>
                                            <p:strVal val="#ppt_w*.05"/>
                                          </p:val>
                                        </p:tav>
                                        <p:tav tm="100000">
                                          <p:val>
                                            <p:strVal val="#ppt_w"/>
                                          </p:val>
                                        </p:tav>
                                      </p:tavLst>
                                    </p:anim>
                                    <p:anim calcmode="lin" valueType="num">
                                      <p:cBhvr>
                                        <p:cTn id="23" dur="1000" fill="hold"/>
                                        <p:tgtEl>
                                          <p:spTgt spid="10"/>
                                        </p:tgtEl>
                                        <p:attrNameLst>
                                          <p:attrName>ppt_h</p:attrName>
                                        </p:attrNameLst>
                                      </p:cBhvr>
                                      <p:tavLst>
                                        <p:tav tm="0">
                                          <p:val>
                                            <p:strVal val="#ppt_h"/>
                                          </p:val>
                                        </p:tav>
                                        <p:tav tm="100000">
                                          <p:val>
                                            <p:strVal val="#ppt_h"/>
                                          </p:val>
                                        </p:tav>
                                      </p:tavLst>
                                    </p:anim>
                                    <p:anim calcmode="lin" valueType="num">
                                      <p:cBhvr>
                                        <p:cTn id="24" dur="500" decel="50000" fill="hold">
                                          <p:stCondLst>
                                            <p:cond delay="0"/>
                                          </p:stCondLst>
                                        </p:cTn>
                                        <p:tgtEl>
                                          <p:spTgt spid="10"/>
                                        </p:tgtEl>
                                        <p:attrNameLst>
                                          <p:attrName>ppt_x</p:attrName>
                                        </p:attrNameLst>
                                      </p:cBhvr>
                                      <p:tavLst>
                                        <p:tav tm="0">
                                          <p:val>
                                            <p:strVal val="#ppt_x+.4"/>
                                          </p:val>
                                        </p:tav>
                                        <p:tav tm="100000">
                                          <p:val>
                                            <p:strVal val="#ppt_x"/>
                                          </p:val>
                                        </p:tav>
                                      </p:tavLst>
                                    </p:anim>
                                    <p:anim calcmode="lin" valueType="num">
                                      <p:cBhvr>
                                        <p:cTn id="25" dur="500" decel="50000" fill="hold">
                                          <p:stCondLst>
                                            <p:cond delay="0"/>
                                          </p:stCondLst>
                                        </p:cTn>
                                        <p:tgtEl>
                                          <p:spTgt spid="10"/>
                                        </p:tgtEl>
                                        <p:attrNameLst>
                                          <p:attrName>ppt_y</p:attrName>
                                        </p:attrNameLst>
                                      </p:cBhvr>
                                      <p:tavLst>
                                        <p:tav tm="0">
                                          <p:val>
                                            <p:strVal val="#ppt_y-.2"/>
                                          </p:val>
                                        </p:tav>
                                        <p:tav tm="100000">
                                          <p:val>
                                            <p:strVal val="#ppt_y+.1"/>
                                          </p:val>
                                        </p:tav>
                                      </p:tavLst>
                                    </p:anim>
                                    <p:anim calcmode="lin" valueType="num">
                                      <p:cBhvr>
                                        <p:cTn id="26" dur="500" accel="50000" fill="hold">
                                          <p:stCondLst>
                                            <p:cond delay="500"/>
                                          </p:stCondLst>
                                        </p:cTn>
                                        <p:tgtEl>
                                          <p:spTgt spid="10"/>
                                        </p:tgtEl>
                                        <p:attrNameLst>
                                          <p:attrName>ppt_y</p:attrName>
                                        </p:attrNameLst>
                                      </p:cBhvr>
                                      <p:tavLst>
                                        <p:tav tm="0">
                                          <p:val>
                                            <p:strVal val="#ppt_y+.1"/>
                                          </p:val>
                                        </p:tav>
                                        <p:tav tm="100000">
                                          <p:val>
                                            <p:strVal val="#ppt_y"/>
                                          </p:val>
                                        </p:tav>
                                      </p:tavLst>
                                    </p:anim>
                                    <p:animEffect transition="in" filter="fade">
                                      <p:cBhvr>
                                        <p:cTn id="27" dur="1000" decel="50000">
                                          <p:stCondLst>
                                            <p:cond delay="0"/>
                                          </p:stCondLst>
                                        </p:cTn>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23"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 calcmode="lin" valueType="num">
                                      <p:cBhvr>
                                        <p:cTn id="32" dur="500" fill="hold"/>
                                        <p:tgtEl>
                                          <p:spTgt spid="9"/>
                                        </p:tgtEl>
                                        <p:attrNameLst>
                                          <p:attrName>ppt_w</p:attrName>
                                        </p:attrNameLst>
                                      </p:cBhvr>
                                      <p:tavLst>
                                        <p:tav tm="0">
                                          <p:val>
                                            <p:fltVal val="0"/>
                                          </p:val>
                                        </p:tav>
                                        <p:tav tm="100000">
                                          <p:val>
                                            <p:strVal val="#ppt_w"/>
                                          </p:val>
                                        </p:tav>
                                      </p:tavLst>
                                    </p:anim>
                                    <p:anim calcmode="lin" valueType="num">
                                      <p:cBhvr>
                                        <p:cTn id="33"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0889" y="659868"/>
            <a:ext cx="6814858" cy="2262718"/>
          </a:xfrm>
        </p:spPr>
        <p:style>
          <a:lnRef idx="1">
            <a:schemeClr val="dk1"/>
          </a:lnRef>
          <a:fillRef idx="2">
            <a:schemeClr val="dk1"/>
          </a:fillRef>
          <a:effectRef idx="1">
            <a:schemeClr val="dk1"/>
          </a:effectRef>
          <a:fontRef idx="minor">
            <a:schemeClr val="dk1"/>
          </a:fontRef>
        </p:style>
        <p:txBody>
          <a:bodyPr>
            <a:noAutofit/>
          </a:bodyPr>
          <a:lstStyle/>
          <a:p>
            <a:r>
              <a:rPr lang="fr-FR" sz="3200" dirty="0" smtClean="0"/>
              <a:t>Ce matin Lise s’est réveillée à 8h15</a:t>
            </a:r>
            <a:br>
              <a:rPr lang="fr-FR" sz="3200" dirty="0" smtClean="0"/>
            </a:br>
            <a:r>
              <a:rPr lang="fr-FR" sz="3200" dirty="0" smtClean="0"/>
              <a:t>Depuis son réveil, la grande aiguille a balayé un angle de 1 890°.</a:t>
            </a:r>
            <a:br>
              <a:rPr lang="fr-FR" sz="3200" dirty="0" smtClean="0"/>
            </a:br>
            <a:r>
              <a:rPr lang="fr-FR" sz="3200" dirty="0" smtClean="0"/>
              <a:t>Quelle heure est-il?</a:t>
            </a:r>
            <a:endParaRPr lang="fr-FR" sz="3000" dirty="0"/>
          </a:p>
        </p:txBody>
      </p:sp>
      <p:graphicFrame>
        <p:nvGraphicFramePr>
          <p:cNvPr id="5" name="Tableau 4"/>
          <p:cNvGraphicFramePr>
            <a:graphicFrameLocks noGrp="1"/>
          </p:cNvGraphicFramePr>
          <p:nvPr>
            <p:extLst>
              <p:ext uri="{D42A27DB-BD31-4B8C-83A1-F6EECF244321}">
                <p14:modId xmlns:p14="http://schemas.microsoft.com/office/powerpoint/2010/main" val="3102733332"/>
              </p:ext>
            </p:extLst>
          </p:nvPr>
        </p:nvGraphicFramePr>
        <p:xfrm>
          <a:off x="346876" y="3247837"/>
          <a:ext cx="8339925" cy="1731890"/>
        </p:xfrm>
        <a:graphic>
          <a:graphicData uri="http://schemas.openxmlformats.org/drawingml/2006/table">
            <a:tbl>
              <a:tblPr firstRow="1" bandRow="1">
                <a:tableStyleId>{7E9639D4-E3E2-4D34-9284-5A2195B3D0D7}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11h20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12h40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13h30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14h40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15h00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67410"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10</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7" name="Image 6"/>
          <p:cNvPicPr>
            <a:picLocks noChangeAspect="1"/>
          </p:cNvPicPr>
          <p:nvPr/>
        </p:nvPicPr>
        <p:blipFill rotWithShape="1">
          <a:blip r:embed="rId2"/>
          <a:srcRect l="19578" r="22439"/>
          <a:stretch/>
        </p:blipFill>
        <p:spPr>
          <a:xfrm>
            <a:off x="463576" y="5956983"/>
            <a:ext cx="455268" cy="785166"/>
          </a:xfrm>
          <a:prstGeom prst="rect">
            <a:avLst/>
          </a:prstGeom>
        </p:spPr>
      </p:pic>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0" name="Connecteur droit 9"/>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pic>
        <p:nvPicPr>
          <p:cNvPr id="8" name="Image 7"/>
          <p:cNvPicPr>
            <a:picLocks noChangeAspect="1"/>
          </p:cNvPicPr>
          <p:nvPr/>
        </p:nvPicPr>
        <p:blipFill rotWithShape="1">
          <a:blip r:embed="rId2"/>
          <a:srcRect l="19578" r="22439"/>
          <a:stretch/>
        </p:blipFill>
        <p:spPr>
          <a:xfrm>
            <a:off x="1002365" y="5926924"/>
            <a:ext cx="455268" cy="785166"/>
          </a:xfrm>
          <a:prstGeom prst="rect">
            <a:avLst/>
          </a:prstGeom>
        </p:spPr>
      </p:pic>
      <p:pic>
        <p:nvPicPr>
          <p:cNvPr id="11" name="Image 10"/>
          <p:cNvPicPr>
            <a:picLocks noChangeAspect="1"/>
          </p:cNvPicPr>
          <p:nvPr/>
        </p:nvPicPr>
        <p:blipFill rotWithShape="1">
          <a:blip r:embed="rId2"/>
          <a:srcRect l="19578" r="22439"/>
          <a:stretch/>
        </p:blipFill>
        <p:spPr>
          <a:xfrm>
            <a:off x="1514641" y="5926924"/>
            <a:ext cx="455268" cy="785166"/>
          </a:xfrm>
          <a:prstGeom prst="rect">
            <a:avLst/>
          </a:prstGeom>
        </p:spPr>
      </p:pic>
    </p:spTree>
    <p:extLst>
      <p:ext uri="{BB962C8B-B14F-4D97-AF65-F5344CB8AC3E}">
        <p14:creationId xmlns:p14="http://schemas.microsoft.com/office/powerpoint/2010/main" val="22417239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721306"/>
            <a:ext cx="6607780" cy="1939256"/>
          </a:xfrm>
        </p:spPr>
        <p:style>
          <a:lnRef idx="1">
            <a:schemeClr val="accent6"/>
          </a:lnRef>
          <a:fillRef idx="2">
            <a:schemeClr val="accent6"/>
          </a:fillRef>
          <a:effectRef idx="1">
            <a:schemeClr val="accent6"/>
          </a:effectRef>
          <a:fontRef idx="minor">
            <a:schemeClr val="dk1"/>
          </a:fontRef>
        </p:style>
        <p:txBody>
          <a:bodyPr>
            <a:normAutofit/>
          </a:bodyPr>
          <a:lstStyle/>
          <a:p>
            <a:r>
              <a:rPr lang="fr-FR" sz="3200" dirty="0" smtClean="0"/>
              <a:t>Quelle est la solution de l’équation?</a:t>
            </a:r>
            <a:br>
              <a:rPr lang="fr-FR" sz="3200" dirty="0" smtClean="0"/>
            </a:br>
            <a:r>
              <a:rPr lang="fr-FR" sz="3200" dirty="0"/>
              <a:t/>
            </a:r>
            <a:br>
              <a:rPr lang="fr-FR" sz="3200" dirty="0"/>
            </a:br>
            <a:endParaRPr lang="fr-FR" sz="3200" dirty="0"/>
          </a:p>
        </p:txBody>
      </p:sp>
      <p:graphicFrame>
        <p:nvGraphicFramePr>
          <p:cNvPr id="5" name="Tableau 4"/>
          <p:cNvGraphicFramePr>
            <a:graphicFrameLocks noGrp="1"/>
          </p:cNvGraphicFramePr>
          <p:nvPr>
            <p:extLst>
              <p:ext uri="{D42A27DB-BD31-4B8C-83A1-F6EECF244321}">
                <p14:modId xmlns:p14="http://schemas.microsoft.com/office/powerpoint/2010/main" val="1548184033"/>
              </p:ext>
            </p:extLst>
          </p:nvPr>
        </p:nvGraphicFramePr>
        <p:xfrm>
          <a:off x="467544" y="3212976"/>
          <a:ext cx="8339925" cy="173189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6">
                        <a:lumMod val="60000"/>
                        <a:lumOff val="4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6">
                        <a:lumMod val="60000"/>
                        <a:lumOff val="4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6">
                        <a:lumMod val="60000"/>
                        <a:lumOff val="4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6">
                        <a:lumMod val="60000"/>
                        <a:lumOff val="4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6">
                        <a:lumMod val="60000"/>
                        <a:lumOff val="40000"/>
                      </a:schemeClr>
                    </a:solidFill>
                  </a:tcPr>
                </a:tc>
              </a:tr>
              <a:tr h="865945">
                <a:tc>
                  <a:txBody>
                    <a:bodyPr/>
                    <a:lstStyle/>
                    <a:p>
                      <a:pPr algn="ctr"/>
                      <a:r>
                        <a:rPr lang="fr-FR" sz="3600" dirty="0" smtClean="0"/>
                        <a:t>-3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208813" y="5906861"/>
            <a:ext cx="88663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11</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a:off x="0" y="5157192"/>
            <a:ext cx="9144000" cy="171469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8" name="Image 7"/>
          <p:cNvPicPr>
            <a:picLocks noChangeAspect="1"/>
          </p:cNvPicPr>
          <p:nvPr/>
        </p:nvPicPr>
        <p:blipFill rotWithShape="1">
          <a:blip r:embed="rId3" cstate="print"/>
          <a:srcRect l="19578" r="22439"/>
          <a:stretch/>
        </p:blipFill>
        <p:spPr>
          <a:xfrm>
            <a:off x="426224" y="5883785"/>
            <a:ext cx="455268" cy="785166"/>
          </a:xfrm>
          <a:prstGeom prst="rect">
            <a:avLst/>
          </a:prstGeom>
        </p:spPr>
      </p:pic>
      <p:graphicFrame>
        <p:nvGraphicFramePr>
          <p:cNvPr id="6" name="Objet 5"/>
          <p:cNvGraphicFramePr>
            <a:graphicFrameLocks noChangeAspect="1"/>
          </p:cNvGraphicFramePr>
          <p:nvPr>
            <p:extLst>
              <p:ext uri="{D42A27DB-BD31-4B8C-83A1-F6EECF244321}">
                <p14:modId xmlns:p14="http://schemas.microsoft.com/office/powerpoint/2010/main" val="1719044620"/>
              </p:ext>
            </p:extLst>
          </p:nvPr>
        </p:nvGraphicFramePr>
        <p:xfrm>
          <a:off x="1306513" y="1712913"/>
          <a:ext cx="5005387" cy="715962"/>
        </p:xfrm>
        <a:graphic>
          <a:graphicData uri="http://schemas.openxmlformats.org/presentationml/2006/ole">
            <mc:AlternateContent xmlns:mc="http://schemas.openxmlformats.org/markup-compatibility/2006">
              <mc:Choice xmlns:v="urn:schemas-microsoft-com:vml" Requires="v">
                <p:oleObj spid="_x0000_s8213" name="Equation" r:id="rId4" imgW="1511300" imgH="215900" progId="Equation.3">
                  <p:embed/>
                </p:oleObj>
              </mc:Choice>
              <mc:Fallback>
                <p:oleObj name="Equation" r:id="rId4" imgW="1511300" imgH="215900" progId="Equation.3">
                  <p:embed/>
                  <p:pic>
                    <p:nvPicPr>
                      <p:cNvPr id="0" name=""/>
                      <p:cNvPicPr/>
                      <p:nvPr/>
                    </p:nvPicPr>
                    <p:blipFill>
                      <a:blip r:embed="rId5"/>
                      <a:stretch>
                        <a:fillRect/>
                      </a:stretch>
                    </p:blipFill>
                    <p:spPr>
                      <a:xfrm>
                        <a:off x="1306513" y="1712913"/>
                        <a:ext cx="5005387" cy="715962"/>
                      </a:xfrm>
                      <a:prstGeom prst="rect">
                        <a:avLst/>
                      </a:prstGeom>
                    </p:spPr>
                  </p:pic>
                </p:oleObj>
              </mc:Fallback>
            </mc:AlternateContent>
          </a:graphicData>
        </a:graphic>
      </p:graphicFrame>
    </p:spTree>
    <p:extLst>
      <p:ext uri="{BB962C8B-B14F-4D97-AF65-F5344CB8AC3E}">
        <p14:creationId xmlns:p14="http://schemas.microsoft.com/office/powerpoint/2010/main" val="3137729751"/>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8640"/>
            <a:ext cx="3430838" cy="2517272"/>
          </a:xfrm>
        </p:spPr>
        <p:style>
          <a:lnRef idx="1">
            <a:schemeClr val="accent5"/>
          </a:lnRef>
          <a:fillRef idx="2">
            <a:schemeClr val="accent5"/>
          </a:fillRef>
          <a:effectRef idx="1">
            <a:schemeClr val="accent5"/>
          </a:effectRef>
          <a:fontRef idx="minor">
            <a:schemeClr val="dk1"/>
          </a:fontRef>
        </p:style>
        <p:txBody>
          <a:bodyPr>
            <a:normAutofit/>
          </a:bodyPr>
          <a:lstStyle/>
          <a:p>
            <a:r>
              <a:rPr lang="fr-FR" sz="2800" dirty="0" smtClean="0"/>
              <a:t>Si l’on poursuit ce triangle, quel </a:t>
            </a:r>
            <a:r>
              <a:rPr lang="fr-FR" sz="2800" dirty="0"/>
              <a:t>sera le premier nombre de la 10</a:t>
            </a:r>
            <a:r>
              <a:rPr lang="fr-FR" sz="2800" baseline="30000" dirty="0"/>
              <a:t>e</a:t>
            </a:r>
            <a:r>
              <a:rPr lang="fr-FR" sz="2800" dirty="0"/>
              <a:t> ligne ?</a:t>
            </a:r>
          </a:p>
        </p:txBody>
      </p:sp>
      <p:graphicFrame>
        <p:nvGraphicFramePr>
          <p:cNvPr id="5" name="Tableau 4"/>
          <p:cNvGraphicFramePr>
            <a:graphicFrameLocks noGrp="1"/>
          </p:cNvGraphicFramePr>
          <p:nvPr>
            <p:extLst>
              <p:ext uri="{D42A27DB-BD31-4B8C-83A1-F6EECF244321}">
                <p14:modId xmlns:p14="http://schemas.microsoft.com/office/powerpoint/2010/main" val="3579195246"/>
              </p:ext>
            </p:extLst>
          </p:nvPr>
        </p:nvGraphicFramePr>
        <p:xfrm>
          <a:off x="467544" y="3212976"/>
          <a:ext cx="8339925" cy="173189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40000"/>
                        <a:lumOff val="6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40000"/>
                        <a:lumOff val="6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40000"/>
                        <a:lumOff val="6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40000"/>
                        <a:lumOff val="6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40000"/>
                        <a:lumOff val="60000"/>
                      </a:schemeClr>
                    </a:solidFill>
                  </a:tcPr>
                </a:tc>
              </a:tr>
              <a:tr h="865945">
                <a:tc>
                  <a:txBody>
                    <a:bodyPr/>
                    <a:lstStyle/>
                    <a:p>
                      <a:pPr algn="ctr"/>
                      <a:r>
                        <a:rPr lang="fr-FR" sz="3600" dirty="0" smtClean="0"/>
                        <a:t>16</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37</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40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smtClean="0"/>
                        <a:t>46</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208813" y="5906861"/>
            <a:ext cx="88663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12</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flipV="1">
            <a:off x="0" y="5157193"/>
            <a:ext cx="9144000" cy="16689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4268818" y="188640"/>
            <a:ext cx="2839997" cy="2554545"/>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ctr"/>
            <a:r>
              <a:rPr lang="fr-FR" sz="3200" dirty="0" smtClean="0"/>
              <a:t>1</a:t>
            </a:r>
            <a:endParaRPr lang="fr-FR" sz="3200" dirty="0"/>
          </a:p>
          <a:p>
            <a:pPr algn="ctr"/>
            <a:r>
              <a:rPr lang="fr-FR" sz="3200" dirty="0"/>
              <a:t>2   </a:t>
            </a:r>
            <a:r>
              <a:rPr lang="fr-FR" sz="3200" dirty="0" smtClean="0"/>
              <a:t>3</a:t>
            </a:r>
            <a:endParaRPr lang="fr-FR" sz="3200" dirty="0"/>
          </a:p>
          <a:p>
            <a:pPr algn="ctr"/>
            <a:r>
              <a:rPr lang="fr-FR" sz="3200" dirty="0"/>
              <a:t>4   5   </a:t>
            </a:r>
            <a:r>
              <a:rPr lang="fr-FR" sz="3200" dirty="0" smtClean="0"/>
              <a:t>6</a:t>
            </a:r>
            <a:endParaRPr lang="fr-FR" sz="3200" dirty="0"/>
          </a:p>
          <a:p>
            <a:pPr algn="ctr"/>
            <a:r>
              <a:rPr lang="fr-FR" sz="3200" dirty="0"/>
              <a:t>7   8   9   </a:t>
            </a:r>
            <a:r>
              <a:rPr lang="fr-FR" sz="3200" dirty="0" smtClean="0"/>
              <a:t>10</a:t>
            </a:r>
            <a:endParaRPr lang="fr-FR" sz="3200" dirty="0"/>
          </a:p>
          <a:p>
            <a:pPr algn="ctr"/>
            <a:r>
              <a:rPr lang="fr-FR" sz="3200" dirty="0"/>
              <a:t>11 12 13 14 15</a:t>
            </a:r>
          </a:p>
        </p:txBody>
      </p:sp>
    </p:spTree>
    <p:extLst>
      <p:ext uri="{BB962C8B-B14F-4D97-AF65-F5344CB8AC3E}">
        <p14:creationId xmlns:p14="http://schemas.microsoft.com/office/powerpoint/2010/main" val="769458508"/>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1103" y="53766"/>
            <a:ext cx="7014852" cy="3087202"/>
          </a:xfrm>
        </p:spPr>
        <p:style>
          <a:lnRef idx="1">
            <a:schemeClr val="accent1"/>
          </a:lnRef>
          <a:fillRef idx="2">
            <a:schemeClr val="accent1"/>
          </a:fillRef>
          <a:effectRef idx="1">
            <a:schemeClr val="accent1"/>
          </a:effectRef>
          <a:fontRef idx="minor">
            <a:schemeClr val="dk1"/>
          </a:fontRef>
        </p:style>
        <p:txBody>
          <a:bodyPr>
            <a:noAutofit/>
          </a:bodyPr>
          <a:lstStyle/>
          <a:p>
            <a:r>
              <a:rPr lang="fr-FR" sz="2600" dirty="0" err="1" smtClean="0"/>
              <a:t>Mareva</a:t>
            </a:r>
            <a:r>
              <a:rPr lang="fr-FR" sz="2600" dirty="0" smtClean="0"/>
              <a:t> a ramassé des mangues</a:t>
            </a:r>
            <a:br>
              <a:rPr lang="fr-FR" sz="2600" dirty="0" smtClean="0"/>
            </a:br>
            <a:r>
              <a:rPr lang="fr-FR" sz="2600" dirty="0" smtClean="0"/>
              <a:t> qu’elle va vendre au marché.</a:t>
            </a:r>
            <a:br>
              <a:rPr lang="fr-FR" sz="2600" dirty="0" smtClean="0"/>
            </a:br>
            <a:r>
              <a:rPr lang="fr-FR" sz="2600" dirty="0" smtClean="0"/>
              <a:t>Si elle fait des lots de 2 mangues,  il lui en reste 1</a:t>
            </a:r>
            <a:br>
              <a:rPr lang="fr-FR" sz="2600" dirty="0" smtClean="0"/>
            </a:br>
            <a:r>
              <a:rPr lang="fr-FR" sz="2600" dirty="0" smtClean="0"/>
              <a:t>Si elle fait des lotes de 5 mangues,  il lui en reste 2</a:t>
            </a:r>
            <a:br>
              <a:rPr lang="fr-FR" sz="2600" dirty="0" smtClean="0"/>
            </a:br>
            <a:r>
              <a:rPr lang="fr-FR" sz="2600" dirty="0" smtClean="0"/>
              <a:t>Quel est le </a:t>
            </a:r>
            <a:r>
              <a:rPr lang="fr-FR" sz="2600" b="1" dirty="0" smtClean="0"/>
              <a:t>chiffre des unités </a:t>
            </a:r>
            <a:r>
              <a:rPr lang="fr-FR" sz="2600" dirty="0" smtClean="0"/>
              <a:t/>
            </a:r>
            <a:br>
              <a:rPr lang="fr-FR" sz="2600" dirty="0" smtClean="0"/>
            </a:br>
            <a:r>
              <a:rPr lang="fr-FR" sz="2600" dirty="0" smtClean="0"/>
              <a:t>du nombre de mangues cueillies?</a:t>
            </a:r>
            <a:endParaRPr lang="fr-FR" sz="2600" dirty="0"/>
          </a:p>
        </p:txBody>
      </p:sp>
      <p:graphicFrame>
        <p:nvGraphicFramePr>
          <p:cNvPr id="5" name="Tableau 4"/>
          <p:cNvGraphicFramePr>
            <a:graphicFrameLocks noGrp="1"/>
          </p:cNvGraphicFramePr>
          <p:nvPr>
            <p:extLst>
              <p:ext uri="{D42A27DB-BD31-4B8C-83A1-F6EECF244321}">
                <p14:modId xmlns:p14="http://schemas.microsoft.com/office/powerpoint/2010/main" val="788798860"/>
              </p:ext>
            </p:extLst>
          </p:nvPr>
        </p:nvGraphicFramePr>
        <p:xfrm>
          <a:off x="293535" y="3476989"/>
          <a:ext cx="8339925" cy="1731890"/>
        </p:xfrm>
        <a:graphic>
          <a:graphicData uri="http://schemas.openxmlformats.org/drawingml/2006/table">
            <a:tbl>
              <a:tblPr firstRow="1" bandRow="1">
                <a:tableStyleId>{7E9639D4-E3E2-4D34-9284-5A2195B3D0D7}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r>
              <a:tr h="865945">
                <a:tc>
                  <a:txBody>
                    <a:bodyPr/>
                    <a:lstStyle/>
                    <a:p>
                      <a:pPr algn="ctr"/>
                      <a:r>
                        <a:rPr lang="fr-FR" sz="3600" dirty="0" smtClean="0"/>
                        <a:t>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4</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6</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7</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65066"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13</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9" name="Image 8"/>
          <p:cNvPicPr>
            <a:picLocks noChangeAspect="1"/>
          </p:cNvPicPr>
          <p:nvPr/>
        </p:nvPicPr>
        <p:blipFill rotWithShape="1">
          <a:blip r:embed="rId2"/>
          <a:srcRect l="19578" r="22439"/>
          <a:stretch/>
        </p:blipFill>
        <p:spPr>
          <a:xfrm>
            <a:off x="346875" y="5849739"/>
            <a:ext cx="455268" cy="785166"/>
          </a:xfrm>
          <a:prstGeom prst="rect">
            <a:avLst/>
          </a:prstGeom>
        </p:spPr>
      </p:pic>
      <p:sp>
        <p:nvSpPr>
          <p:cNvPr id="10" name="Rectangle 9"/>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1" name="Connecteur droit 10"/>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pic>
        <p:nvPicPr>
          <p:cNvPr id="12" name="Image 11"/>
          <p:cNvPicPr>
            <a:picLocks noChangeAspect="1"/>
          </p:cNvPicPr>
          <p:nvPr/>
        </p:nvPicPr>
        <p:blipFill rotWithShape="1">
          <a:blip r:embed="rId2"/>
          <a:srcRect l="19578" r="22439"/>
          <a:stretch/>
        </p:blipFill>
        <p:spPr>
          <a:xfrm>
            <a:off x="954543" y="5854533"/>
            <a:ext cx="455268" cy="785166"/>
          </a:xfrm>
          <a:prstGeom prst="rect">
            <a:avLst/>
          </a:prstGeom>
        </p:spPr>
      </p:pic>
    </p:spTree>
    <p:extLst>
      <p:ext uri="{BB962C8B-B14F-4D97-AF65-F5344CB8AC3E}">
        <p14:creationId xmlns:p14="http://schemas.microsoft.com/office/powerpoint/2010/main" val="758987407"/>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extLst>
              <p:ext uri="{D42A27DB-BD31-4B8C-83A1-F6EECF244321}">
                <p14:modId xmlns:p14="http://schemas.microsoft.com/office/powerpoint/2010/main" val="4113038794"/>
              </p:ext>
            </p:extLst>
          </p:nvPr>
        </p:nvGraphicFramePr>
        <p:xfrm>
          <a:off x="-1" y="3464459"/>
          <a:ext cx="9144001" cy="1731890"/>
        </p:xfrm>
        <a:graphic>
          <a:graphicData uri="http://schemas.openxmlformats.org/drawingml/2006/table">
            <a:tbl>
              <a:tblPr firstRow="1" bandRow="1">
                <a:tableStyleId>{5A111915-BE36-4E01-A7E5-04B1672EAD32}</a:tableStyleId>
              </a:tblPr>
              <a:tblGrid>
                <a:gridCol w="1828800"/>
                <a:gridCol w="1708806"/>
                <a:gridCol w="1542640"/>
                <a:gridCol w="2275526"/>
                <a:gridCol w="1788229"/>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2">
                        <a:lumMod val="60000"/>
                        <a:lumOff val="4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2">
                        <a:lumMod val="60000"/>
                        <a:lumOff val="4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2">
                        <a:lumMod val="60000"/>
                        <a:lumOff val="4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2">
                        <a:lumMod val="60000"/>
                        <a:lumOff val="4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2">
                        <a:lumMod val="60000"/>
                        <a:lumOff val="40000"/>
                      </a:schemeClr>
                    </a:solidFill>
                  </a:tcPr>
                </a:tc>
              </a:tr>
              <a:tr h="865945">
                <a:tc>
                  <a:txBody>
                    <a:bodyPr/>
                    <a:lstStyle/>
                    <a:p>
                      <a:pPr algn="ctr"/>
                      <a:r>
                        <a:rPr lang="fr-FR" sz="2800" dirty="0" smtClean="0"/>
                        <a:t>2 min</a:t>
                      </a:r>
                      <a:endParaRPr lang="fr-FR" sz="28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2800" dirty="0" smtClean="0"/>
                        <a:t>3 min</a:t>
                      </a:r>
                      <a:endParaRPr lang="fr-FR" sz="28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2800" dirty="0" smtClean="0"/>
                        <a:t>5 min</a:t>
                      </a:r>
                      <a:endParaRPr lang="fr-FR" sz="28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2800" dirty="0" smtClean="0"/>
                        <a:t>7 min</a:t>
                      </a:r>
                      <a:endParaRPr lang="fr-FR" sz="28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2800" dirty="0" smtClean="0"/>
                        <a:t>10 min</a:t>
                      </a:r>
                      <a:endParaRPr lang="fr-FR" sz="28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4" name="Rectangle 3"/>
          <p:cNvSpPr/>
          <p:nvPr/>
        </p:nvSpPr>
        <p:spPr>
          <a:xfrm>
            <a:off x="8212433"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14</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6" name="Image 5"/>
          <p:cNvPicPr>
            <a:picLocks noChangeAspect="1"/>
          </p:cNvPicPr>
          <p:nvPr/>
        </p:nvPicPr>
        <p:blipFill rotWithShape="1">
          <a:blip r:embed="rId3"/>
          <a:srcRect l="19578" r="22439"/>
          <a:stretch/>
        </p:blipFill>
        <p:spPr>
          <a:xfrm>
            <a:off x="463576" y="5815855"/>
            <a:ext cx="455268" cy="785166"/>
          </a:xfrm>
          <a:prstGeom prst="rect">
            <a:avLst/>
          </a:prstGeom>
        </p:spPr>
      </p:pic>
      <p:pic>
        <p:nvPicPr>
          <p:cNvPr id="9" name="Image 8" descr="tmp13.tmp"/>
          <p:cNvPicPr>
            <a:picLocks noChangeAspect="1"/>
          </p:cNvPicPr>
          <p:nvPr>
            <p:custDataLst>
              <p:tags r:id="rId1"/>
            </p:custDataLst>
          </p:nvPr>
        </p:nvPicPr>
        <p:blipFill>
          <a:blip r:embed="rId4"/>
          <a:stretch>
            <a:fillRect/>
          </a:stretch>
        </p:blipFill>
        <p:spPr>
          <a:xfrm>
            <a:off x="4238019" y="6050904"/>
            <a:ext cx="635000" cy="635000"/>
          </a:xfrm>
          <a:prstGeom prst="rect">
            <a:avLst/>
          </a:prstGeom>
        </p:spPr>
      </p:pic>
      <p:cxnSp>
        <p:nvCxnSpPr>
          <p:cNvPr id="10" name="Connecteur droit 9"/>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2" name="Titre 1"/>
          <p:cNvSpPr>
            <a:spLocks noGrp="1"/>
          </p:cNvSpPr>
          <p:nvPr>
            <p:ph type="title"/>
          </p:nvPr>
        </p:nvSpPr>
        <p:spPr>
          <a:xfrm>
            <a:off x="194038" y="259774"/>
            <a:ext cx="6921602" cy="2881194"/>
          </a:xfrm>
        </p:spPr>
        <p:style>
          <a:lnRef idx="1">
            <a:schemeClr val="accent2"/>
          </a:lnRef>
          <a:fillRef idx="2">
            <a:schemeClr val="accent2"/>
          </a:fillRef>
          <a:effectRef idx="1">
            <a:schemeClr val="accent2"/>
          </a:effectRef>
          <a:fontRef idx="minor">
            <a:schemeClr val="dk1"/>
          </a:fontRef>
        </p:style>
        <p:txBody>
          <a:bodyPr>
            <a:normAutofit/>
          </a:bodyPr>
          <a:lstStyle/>
          <a:p>
            <a:r>
              <a:rPr lang="fr-FR" sz="2800" dirty="0" smtClean="0"/>
              <a:t>Deux </a:t>
            </a:r>
            <a:r>
              <a:rPr lang="fr-FR" sz="2800" dirty="0"/>
              <a:t>g</a:t>
            </a:r>
            <a:r>
              <a:rPr lang="fr-FR" sz="2800" dirty="0" smtClean="0"/>
              <a:t>uichets d’une poste ouvrent à 8h00 lors qu’arrive un premier client.</a:t>
            </a:r>
            <a:br>
              <a:rPr lang="fr-FR" sz="2800" dirty="0" smtClean="0"/>
            </a:br>
            <a:r>
              <a:rPr lang="fr-FR" sz="2800" dirty="0" smtClean="0"/>
              <a:t>Chaque guichetier met en moyenne 7 minutes pour servir un client.</a:t>
            </a:r>
            <a:br>
              <a:rPr lang="fr-FR" sz="2800" dirty="0" smtClean="0"/>
            </a:br>
            <a:r>
              <a:rPr lang="fr-FR" sz="2800" dirty="0" smtClean="0"/>
              <a:t>Toutes les 3 </a:t>
            </a:r>
            <a:r>
              <a:rPr lang="fr-FR" sz="2800" dirty="0" smtClean="0"/>
              <a:t>minutes, </a:t>
            </a:r>
            <a:r>
              <a:rPr lang="fr-FR" sz="2800" dirty="0" smtClean="0"/>
              <a:t>arrive un client.</a:t>
            </a:r>
            <a:br>
              <a:rPr lang="fr-FR" sz="2800" dirty="0" smtClean="0"/>
            </a:br>
            <a:r>
              <a:rPr lang="fr-FR" sz="2800" dirty="0" smtClean="0"/>
              <a:t>Combien de temps le 6</a:t>
            </a:r>
            <a:r>
              <a:rPr lang="fr-FR" sz="2800" baseline="30000" dirty="0" smtClean="0"/>
              <a:t>ème</a:t>
            </a:r>
            <a:r>
              <a:rPr lang="fr-FR" sz="2800" dirty="0" smtClean="0"/>
              <a:t> client attendra t-il?</a:t>
            </a:r>
            <a:endParaRPr lang="fr-FR" sz="2800" dirty="0"/>
          </a:p>
        </p:txBody>
      </p:sp>
      <p:sp>
        <p:nvSpPr>
          <p:cNvPr id="11" name="Rectangle 10"/>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894836548"/>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93955" y="167596"/>
            <a:ext cx="6814859" cy="2775146"/>
          </a:xfrm>
        </p:spPr>
        <p:style>
          <a:lnRef idx="1">
            <a:schemeClr val="accent5"/>
          </a:lnRef>
          <a:fillRef idx="2">
            <a:schemeClr val="accent5"/>
          </a:fillRef>
          <a:effectRef idx="1">
            <a:schemeClr val="accent5"/>
          </a:effectRef>
          <a:fontRef idx="minor">
            <a:schemeClr val="dk1"/>
          </a:fontRef>
        </p:style>
        <p:txBody>
          <a:bodyPr>
            <a:noAutofit/>
          </a:bodyPr>
          <a:lstStyle/>
          <a:p>
            <a:pPr algn="l"/>
            <a:r>
              <a:rPr lang="fr-FR" sz="2600" dirty="0" smtClean="0"/>
              <a:t>Anna achète chaque matin un journal et une baguette. Le journal coûte 120f de plus que la baguette. Au bout de quelques jours, elle a dépensé 4 100f pour les journaux et 1 700f pour les baguettes.</a:t>
            </a:r>
            <a:br>
              <a:rPr lang="fr-FR" sz="2600" dirty="0" smtClean="0"/>
            </a:br>
            <a:r>
              <a:rPr lang="fr-FR" sz="2600" dirty="0" smtClean="0"/>
              <a:t>Quel est le prix d’un journal?</a:t>
            </a:r>
            <a:endParaRPr lang="fr-FR" sz="2600" dirty="0"/>
          </a:p>
        </p:txBody>
      </p:sp>
      <p:graphicFrame>
        <p:nvGraphicFramePr>
          <p:cNvPr id="5" name="Tableau 4"/>
          <p:cNvGraphicFramePr>
            <a:graphicFrameLocks noGrp="1"/>
          </p:cNvGraphicFramePr>
          <p:nvPr>
            <p:extLst>
              <p:ext uri="{D42A27DB-BD31-4B8C-83A1-F6EECF244321}">
                <p14:modId xmlns:p14="http://schemas.microsoft.com/office/powerpoint/2010/main" val="3410863431"/>
              </p:ext>
            </p:extLst>
          </p:nvPr>
        </p:nvGraphicFramePr>
        <p:xfrm>
          <a:off x="346875" y="3503373"/>
          <a:ext cx="8339925" cy="173189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85f</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100f</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125f</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155f</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205f</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4" name="Rectangle 3"/>
          <p:cNvSpPr/>
          <p:nvPr/>
        </p:nvSpPr>
        <p:spPr>
          <a:xfrm>
            <a:off x="8212433"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15</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pSp>
        <p:nvGrpSpPr>
          <p:cNvPr id="8" name="Grouper 7"/>
          <p:cNvGrpSpPr/>
          <p:nvPr/>
        </p:nvGrpSpPr>
        <p:grpSpPr>
          <a:xfrm>
            <a:off x="463576" y="5956983"/>
            <a:ext cx="917271" cy="788436"/>
            <a:chOff x="463576" y="5956983"/>
            <a:chExt cx="917271" cy="788436"/>
          </a:xfrm>
        </p:grpSpPr>
        <p:pic>
          <p:nvPicPr>
            <p:cNvPr id="6" name="Image 5"/>
            <p:cNvPicPr>
              <a:picLocks noChangeAspect="1"/>
            </p:cNvPicPr>
            <p:nvPr/>
          </p:nvPicPr>
          <p:blipFill rotWithShape="1">
            <a:blip r:embed="rId2"/>
            <a:srcRect l="19578" r="22439"/>
            <a:stretch/>
          </p:blipFill>
          <p:spPr>
            <a:xfrm>
              <a:off x="463576" y="5956983"/>
              <a:ext cx="455268" cy="785166"/>
            </a:xfrm>
            <a:prstGeom prst="rect">
              <a:avLst/>
            </a:prstGeom>
          </p:spPr>
        </p:pic>
        <p:pic>
          <p:nvPicPr>
            <p:cNvPr id="7" name="Image 6"/>
            <p:cNvPicPr>
              <a:picLocks noChangeAspect="1"/>
            </p:cNvPicPr>
            <p:nvPr/>
          </p:nvPicPr>
          <p:blipFill rotWithShape="1">
            <a:blip r:embed="rId2"/>
            <a:srcRect l="19578" r="22439"/>
            <a:stretch/>
          </p:blipFill>
          <p:spPr>
            <a:xfrm>
              <a:off x="925579" y="5960253"/>
              <a:ext cx="455268" cy="785166"/>
            </a:xfrm>
            <a:prstGeom prst="rect">
              <a:avLst/>
            </a:prstGeom>
          </p:spPr>
        </p:pic>
      </p:grpSp>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0" name="Connecteur droit 9"/>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83762487"/>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extLst>
              <p:ext uri="{D42A27DB-BD31-4B8C-83A1-F6EECF244321}">
                <p14:modId xmlns:p14="http://schemas.microsoft.com/office/powerpoint/2010/main" val="1542534595"/>
              </p:ext>
            </p:extLst>
          </p:nvPr>
        </p:nvGraphicFramePr>
        <p:xfrm>
          <a:off x="138871" y="3555675"/>
          <a:ext cx="8847945" cy="1584046"/>
        </p:xfrm>
        <a:graphic>
          <a:graphicData uri="http://schemas.openxmlformats.org/drawingml/2006/table">
            <a:tbl>
              <a:tblPr firstRow="1" bandRow="1">
                <a:tableStyleId>{912C8C85-51F0-491E-9774-3900AFEF0FD7}</a:tableStyleId>
              </a:tblPr>
              <a:tblGrid>
                <a:gridCol w="1769589"/>
                <a:gridCol w="1769589"/>
                <a:gridCol w="1769589"/>
                <a:gridCol w="1769589"/>
                <a:gridCol w="1769589"/>
              </a:tblGrid>
              <a:tr h="792023">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792023">
                <a:tc>
                  <a:txBody>
                    <a:bodyPr/>
                    <a:lstStyle/>
                    <a:p>
                      <a:pPr algn="ct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00035"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16</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6" name="Image 5"/>
          <p:cNvPicPr>
            <a:picLocks noChangeAspect="1"/>
          </p:cNvPicPr>
          <p:nvPr/>
        </p:nvPicPr>
        <p:blipFill rotWithShape="1">
          <a:blip r:embed="rId3"/>
          <a:srcRect l="19578" r="22439"/>
          <a:stretch/>
        </p:blipFill>
        <p:spPr>
          <a:xfrm>
            <a:off x="463576" y="5956983"/>
            <a:ext cx="455268" cy="785166"/>
          </a:xfrm>
          <a:prstGeom prst="rect">
            <a:avLst/>
          </a:prstGeom>
        </p:spPr>
      </p:pic>
      <p:sp>
        <p:nvSpPr>
          <p:cNvPr id="7" name="Rectangle 6"/>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nvGrpSpPr>
          <p:cNvPr id="14" name="Grouper 13"/>
          <p:cNvGrpSpPr/>
          <p:nvPr/>
        </p:nvGrpSpPr>
        <p:grpSpPr>
          <a:xfrm>
            <a:off x="463576" y="1820"/>
            <a:ext cx="6781518" cy="3139148"/>
            <a:chOff x="463576" y="1820"/>
            <a:chExt cx="6781518" cy="3139148"/>
          </a:xfrm>
        </p:grpSpPr>
        <p:pic>
          <p:nvPicPr>
            <p:cNvPr id="9" name="Image 8"/>
            <p:cNvPicPr>
              <a:picLocks noChangeAspect="1"/>
            </p:cNvPicPr>
            <p:nvPr/>
          </p:nvPicPr>
          <p:blipFill>
            <a:blip r:embed="rId4"/>
            <a:stretch>
              <a:fillRect/>
            </a:stretch>
          </p:blipFill>
          <p:spPr>
            <a:xfrm>
              <a:off x="463576" y="1820"/>
              <a:ext cx="6781518" cy="3139148"/>
            </a:xfrm>
            <a:prstGeom prst="rect">
              <a:avLst/>
            </a:prstGeom>
          </p:spPr>
        </p:pic>
        <p:grpSp>
          <p:nvGrpSpPr>
            <p:cNvPr id="13" name="Grouper 12"/>
            <p:cNvGrpSpPr/>
            <p:nvPr/>
          </p:nvGrpSpPr>
          <p:grpSpPr>
            <a:xfrm>
              <a:off x="2046726" y="1947980"/>
              <a:ext cx="1171321" cy="591791"/>
              <a:chOff x="2046726" y="1947980"/>
              <a:chExt cx="1171321" cy="591791"/>
            </a:xfrm>
          </p:grpSpPr>
          <p:sp>
            <p:nvSpPr>
              <p:cNvPr id="10" name="Rectangle 9"/>
              <p:cNvSpPr/>
              <p:nvPr/>
            </p:nvSpPr>
            <p:spPr>
              <a:xfrm>
                <a:off x="2046726" y="2157572"/>
                <a:ext cx="875408" cy="38219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smtClean="0"/>
                  <a:t>O,60m</a:t>
                </a:r>
                <a:endParaRPr lang="fr-FR" dirty="0"/>
              </a:p>
            </p:txBody>
          </p:sp>
          <p:cxnSp>
            <p:nvCxnSpPr>
              <p:cNvPr id="12" name="Connecteur droit avec flèche 11"/>
              <p:cNvCxnSpPr/>
              <p:nvPr/>
            </p:nvCxnSpPr>
            <p:spPr>
              <a:xfrm>
                <a:off x="2774179" y="1947980"/>
                <a:ext cx="443868" cy="221921"/>
              </a:xfrm>
              <a:prstGeom prst="straightConnector1">
                <a:avLst/>
              </a:prstGeom>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grpSp>
      </p:grpSp>
      <p:sp>
        <p:nvSpPr>
          <p:cNvPr id="2" name="Titre 1"/>
          <p:cNvSpPr>
            <a:spLocks noGrp="1"/>
          </p:cNvSpPr>
          <p:nvPr>
            <p:ph type="title"/>
          </p:nvPr>
        </p:nvSpPr>
        <p:spPr>
          <a:xfrm>
            <a:off x="95742" y="2737036"/>
            <a:ext cx="7138582" cy="674449"/>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fr-FR" sz="2400" dirty="0" smtClean="0"/>
              <a:t>Quelle est l’aire en m</a:t>
            </a:r>
            <a:r>
              <a:rPr lang="fr-FR" sz="2400" baseline="30000" dirty="0" smtClean="0"/>
              <a:t>2</a:t>
            </a:r>
            <a:r>
              <a:rPr lang="fr-FR" sz="2400" dirty="0" smtClean="0"/>
              <a:t> du cercle central du terrain de basket?</a:t>
            </a:r>
            <a:endParaRPr lang="fr-FR" sz="2400" dirty="0"/>
          </a:p>
        </p:txBody>
      </p:sp>
      <p:pic>
        <p:nvPicPr>
          <p:cNvPr id="15" name="Image 14"/>
          <p:cNvPicPr>
            <a:picLocks noChangeAspect="1"/>
          </p:cNvPicPr>
          <p:nvPr/>
        </p:nvPicPr>
        <p:blipFill rotWithShape="1">
          <a:blip r:embed="rId3"/>
          <a:srcRect l="19578" r="22439"/>
          <a:stretch/>
        </p:blipFill>
        <p:spPr>
          <a:xfrm>
            <a:off x="1103153" y="5956983"/>
            <a:ext cx="455268" cy="785166"/>
          </a:xfrm>
          <a:prstGeom prst="rect">
            <a:avLst/>
          </a:prstGeom>
        </p:spPr>
      </p:pic>
      <p:graphicFrame>
        <p:nvGraphicFramePr>
          <p:cNvPr id="16" name="Objet 15"/>
          <p:cNvGraphicFramePr>
            <a:graphicFrameLocks noChangeAspect="1"/>
          </p:cNvGraphicFramePr>
          <p:nvPr>
            <p:extLst>
              <p:ext uri="{D42A27DB-BD31-4B8C-83A1-F6EECF244321}">
                <p14:modId xmlns:p14="http://schemas.microsoft.com/office/powerpoint/2010/main" val="2847713846"/>
              </p:ext>
            </p:extLst>
          </p:nvPr>
        </p:nvGraphicFramePr>
        <p:xfrm>
          <a:off x="382943" y="4577058"/>
          <a:ext cx="1370629" cy="438601"/>
        </p:xfrm>
        <a:graphic>
          <a:graphicData uri="http://schemas.openxmlformats.org/presentationml/2006/ole">
            <mc:AlternateContent xmlns:mc="http://schemas.openxmlformats.org/markup-compatibility/2006">
              <mc:Choice xmlns:v="urn:schemas-microsoft-com:vml" Requires="v">
                <p:oleObj spid="_x0000_s4330" name="Equation" r:id="rId5" imgW="635000" imgH="203200" progId="Equation.3">
                  <p:embed/>
                </p:oleObj>
              </mc:Choice>
              <mc:Fallback>
                <p:oleObj name="Equation" r:id="rId5" imgW="635000" imgH="203200" progId="Equation.3">
                  <p:embed/>
                  <p:pic>
                    <p:nvPicPr>
                      <p:cNvPr id="0" name=""/>
                      <p:cNvPicPr/>
                      <p:nvPr/>
                    </p:nvPicPr>
                    <p:blipFill>
                      <a:blip r:embed="rId6"/>
                      <a:stretch>
                        <a:fillRect/>
                      </a:stretch>
                    </p:blipFill>
                    <p:spPr>
                      <a:xfrm>
                        <a:off x="382943" y="4577058"/>
                        <a:ext cx="1370629" cy="438601"/>
                      </a:xfrm>
                      <a:prstGeom prst="rect">
                        <a:avLst/>
                      </a:prstGeom>
                    </p:spPr>
                  </p:pic>
                </p:oleObj>
              </mc:Fallback>
            </mc:AlternateContent>
          </a:graphicData>
        </a:graphic>
      </p:graphicFrame>
      <p:graphicFrame>
        <p:nvGraphicFramePr>
          <p:cNvPr id="17" name="Objet 16"/>
          <p:cNvGraphicFramePr>
            <a:graphicFrameLocks noChangeAspect="1"/>
          </p:cNvGraphicFramePr>
          <p:nvPr>
            <p:extLst>
              <p:ext uri="{D42A27DB-BD31-4B8C-83A1-F6EECF244321}">
                <p14:modId xmlns:p14="http://schemas.microsoft.com/office/powerpoint/2010/main" val="325203397"/>
              </p:ext>
            </p:extLst>
          </p:nvPr>
        </p:nvGraphicFramePr>
        <p:xfrm>
          <a:off x="2149338" y="4533619"/>
          <a:ext cx="1370629" cy="438601"/>
        </p:xfrm>
        <a:graphic>
          <a:graphicData uri="http://schemas.openxmlformats.org/presentationml/2006/ole">
            <mc:AlternateContent xmlns:mc="http://schemas.openxmlformats.org/markup-compatibility/2006">
              <mc:Choice xmlns:v="urn:schemas-microsoft-com:vml" Requires="v">
                <p:oleObj spid="_x0000_s4331" name="Equation" r:id="rId7" imgW="635000" imgH="203200" progId="Equation.3">
                  <p:embed/>
                </p:oleObj>
              </mc:Choice>
              <mc:Fallback>
                <p:oleObj name="Equation" r:id="rId7" imgW="635000" imgH="203200" progId="Equation.3">
                  <p:embed/>
                  <p:pic>
                    <p:nvPicPr>
                      <p:cNvPr id="0" name=""/>
                      <p:cNvPicPr/>
                      <p:nvPr/>
                    </p:nvPicPr>
                    <p:blipFill>
                      <a:blip r:embed="rId8"/>
                      <a:stretch>
                        <a:fillRect/>
                      </a:stretch>
                    </p:blipFill>
                    <p:spPr>
                      <a:xfrm>
                        <a:off x="2149338" y="4533619"/>
                        <a:ext cx="1370629" cy="438601"/>
                      </a:xfrm>
                      <a:prstGeom prst="rect">
                        <a:avLst/>
                      </a:prstGeom>
                    </p:spPr>
                  </p:pic>
                </p:oleObj>
              </mc:Fallback>
            </mc:AlternateContent>
          </a:graphicData>
        </a:graphic>
      </p:graphicFrame>
      <p:graphicFrame>
        <p:nvGraphicFramePr>
          <p:cNvPr id="18" name="Objet 17"/>
          <p:cNvGraphicFramePr>
            <a:graphicFrameLocks noChangeAspect="1"/>
          </p:cNvGraphicFramePr>
          <p:nvPr>
            <p:extLst>
              <p:ext uri="{D42A27DB-BD31-4B8C-83A1-F6EECF244321}">
                <p14:modId xmlns:p14="http://schemas.microsoft.com/office/powerpoint/2010/main" val="885306858"/>
              </p:ext>
            </p:extLst>
          </p:nvPr>
        </p:nvGraphicFramePr>
        <p:xfrm>
          <a:off x="3956050" y="4510088"/>
          <a:ext cx="1179513" cy="438150"/>
        </p:xfrm>
        <a:graphic>
          <a:graphicData uri="http://schemas.openxmlformats.org/presentationml/2006/ole">
            <mc:AlternateContent xmlns:mc="http://schemas.openxmlformats.org/markup-compatibility/2006">
              <mc:Choice xmlns:v="urn:schemas-microsoft-com:vml" Requires="v">
                <p:oleObj spid="_x0000_s4332" name="Equation" r:id="rId9" imgW="546100" imgH="203200" progId="Equation.3">
                  <p:embed/>
                </p:oleObj>
              </mc:Choice>
              <mc:Fallback>
                <p:oleObj name="Equation" r:id="rId9" imgW="546100" imgH="203200" progId="Equation.3">
                  <p:embed/>
                  <p:pic>
                    <p:nvPicPr>
                      <p:cNvPr id="0" name=""/>
                      <p:cNvPicPr/>
                      <p:nvPr/>
                    </p:nvPicPr>
                    <p:blipFill>
                      <a:blip r:embed="rId10"/>
                      <a:stretch>
                        <a:fillRect/>
                      </a:stretch>
                    </p:blipFill>
                    <p:spPr>
                      <a:xfrm>
                        <a:off x="3956050" y="4510088"/>
                        <a:ext cx="1179513" cy="438150"/>
                      </a:xfrm>
                      <a:prstGeom prst="rect">
                        <a:avLst/>
                      </a:prstGeom>
                    </p:spPr>
                  </p:pic>
                </p:oleObj>
              </mc:Fallback>
            </mc:AlternateContent>
          </a:graphicData>
        </a:graphic>
      </p:graphicFrame>
      <p:graphicFrame>
        <p:nvGraphicFramePr>
          <p:cNvPr id="19" name="Objet 18"/>
          <p:cNvGraphicFramePr>
            <a:graphicFrameLocks noChangeAspect="1"/>
          </p:cNvGraphicFramePr>
          <p:nvPr>
            <p:extLst>
              <p:ext uri="{D42A27DB-BD31-4B8C-83A1-F6EECF244321}">
                <p14:modId xmlns:p14="http://schemas.microsoft.com/office/powerpoint/2010/main" val="1896516211"/>
              </p:ext>
            </p:extLst>
          </p:nvPr>
        </p:nvGraphicFramePr>
        <p:xfrm>
          <a:off x="5745163" y="4533900"/>
          <a:ext cx="1150937" cy="438150"/>
        </p:xfrm>
        <a:graphic>
          <a:graphicData uri="http://schemas.openxmlformats.org/presentationml/2006/ole">
            <mc:AlternateContent xmlns:mc="http://schemas.openxmlformats.org/markup-compatibility/2006">
              <mc:Choice xmlns:v="urn:schemas-microsoft-com:vml" Requires="v">
                <p:oleObj spid="_x0000_s4333" name="Equation" r:id="rId11" imgW="533400" imgH="203200" progId="Equation.3">
                  <p:embed/>
                </p:oleObj>
              </mc:Choice>
              <mc:Fallback>
                <p:oleObj name="Equation" r:id="rId11" imgW="533400" imgH="203200" progId="Equation.3">
                  <p:embed/>
                  <p:pic>
                    <p:nvPicPr>
                      <p:cNvPr id="0" name=""/>
                      <p:cNvPicPr/>
                      <p:nvPr/>
                    </p:nvPicPr>
                    <p:blipFill>
                      <a:blip r:embed="rId12"/>
                      <a:stretch>
                        <a:fillRect/>
                      </a:stretch>
                    </p:blipFill>
                    <p:spPr>
                      <a:xfrm>
                        <a:off x="5745163" y="4533900"/>
                        <a:ext cx="1150937" cy="438150"/>
                      </a:xfrm>
                      <a:prstGeom prst="rect">
                        <a:avLst/>
                      </a:prstGeom>
                    </p:spPr>
                  </p:pic>
                </p:oleObj>
              </mc:Fallback>
            </mc:AlternateContent>
          </a:graphicData>
        </a:graphic>
      </p:graphicFrame>
      <p:graphicFrame>
        <p:nvGraphicFramePr>
          <p:cNvPr id="20" name="Objet 19"/>
          <p:cNvGraphicFramePr>
            <a:graphicFrameLocks noChangeAspect="1"/>
          </p:cNvGraphicFramePr>
          <p:nvPr>
            <p:extLst>
              <p:ext uri="{D42A27DB-BD31-4B8C-83A1-F6EECF244321}">
                <p14:modId xmlns:p14="http://schemas.microsoft.com/office/powerpoint/2010/main" val="57582062"/>
              </p:ext>
            </p:extLst>
          </p:nvPr>
        </p:nvGraphicFramePr>
        <p:xfrm>
          <a:off x="7510463" y="4500563"/>
          <a:ext cx="1177925" cy="439737"/>
        </p:xfrm>
        <a:graphic>
          <a:graphicData uri="http://schemas.openxmlformats.org/presentationml/2006/ole">
            <mc:AlternateContent xmlns:mc="http://schemas.openxmlformats.org/markup-compatibility/2006">
              <mc:Choice xmlns:v="urn:schemas-microsoft-com:vml" Requires="v">
                <p:oleObj spid="_x0000_s4334" name="Equation" r:id="rId13" imgW="546100" imgH="203200" progId="Equation.3">
                  <p:embed/>
                </p:oleObj>
              </mc:Choice>
              <mc:Fallback>
                <p:oleObj name="Equation" r:id="rId13" imgW="546100" imgH="203200" progId="Equation.3">
                  <p:embed/>
                  <p:pic>
                    <p:nvPicPr>
                      <p:cNvPr id="0" name=""/>
                      <p:cNvPicPr/>
                      <p:nvPr/>
                    </p:nvPicPr>
                    <p:blipFill>
                      <a:blip r:embed="rId14"/>
                      <a:stretch>
                        <a:fillRect/>
                      </a:stretch>
                    </p:blipFill>
                    <p:spPr>
                      <a:xfrm>
                        <a:off x="7510463" y="4500563"/>
                        <a:ext cx="1177925" cy="439737"/>
                      </a:xfrm>
                      <a:prstGeom prst="rect">
                        <a:avLst/>
                      </a:prstGeom>
                    </p:spPr>
                  </p:pic>
                </p:oleObj>
              </mc:Fallback>
            </mc:AlternateContent>
          </a:graphicData>
        </a:graphic>
      </p:graphicFrame>
    </p:spTree>
    <p:extLst>
      <p:ext uri="{BB962C8B-B14F-4D97-AF65-F5344CB8AC3E}">
        <p14:creationId xmlns:p14="http://schemas.microsoft.com/office/powerpoint/2010/main" val="1201438447"/>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165066"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17</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pSp>
        <p:nvGrpSpPr>
          <p:cNvPr id="15" name="Grouper 14"/>
          <p:cNvGrpSpPr/>
          <p:nvPr/>
        </p:nvGrpSpPr>
        <p:grpSpPr>
          <a:xfrm>
            <a:off x="426224" y="6031142"/>
            <a:ext cx="910536" cy="804377"/>
            <a:chOff x="426224" y="6031142"/>
            <a:chExt cx="910536" cy="804377"/>
          </a:xfrm>
        </p:grpSpPr>
        <p:pic>
          <p:nvPicPr>
            <p:cNvPr id="12" name="Image 11"/>
            <p:cNvPicPr>
              <a:picLocks noChangeAspect="1"/>
            </p:cNvPicPr>
            <p:nvPr/>
          </p:nvPicPr>
          <p:blipFill rotWithShape="1">
            <a:blip r:embed="rId2"/>
            <a:srcRect l="19578" r="22439"/>
            <a:stretch/>
          </p:blipFill>
          <p:spPr>
            <a:xfrm>
              <a:off x="426224" y="6050353"/>
              <a:ext cx="455268" cy="785166"/>
            </a:xfrm>
            <a:prstGeom prst="rect">
              <a:avLst/>
            </a:prstGeom>
          </p:spPr>
        </p:pic>
        <p:pic>
          <p:nvPicPr>
            <p:cNvPr id="13" name="Image 12"/>
            <p:cNvPicPr>
              <a:picLocks noChangeAspect="1"/>
            </p:cNvPicPr>
            <p:nvPr/>
          </p:nvPicPr>
          <p:blipFill rotWithShape="1">
            <a:blip r:embed="rId2"/>
            <a:srcRect l="19578" r="22439"/>
            <a:stretch/>
          </p:blipFill>
          <p:spPr>
            <a:xfrm>
              <a:off x="881492" y="6031142"/>
              <a:ext cx="455268" cy="785166"/>
            </a:xfrm>
            <a:prstGeom prst="rect">
              <a:avLst/>
            </a:prstGeom>
          </p:spPr>
        </p:pic>
      </p:grpSp>
      <p:sp>
        <p:nvSpPr>
          <p:cNvPr id="10" name="Rectangle 9"/>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1" name="Connecteur droit 10"/>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4" name="Titre 1"/>
          <p:cNvSpPr>
            <a:spLocks noGrp="1"/>
          </p:cNvSpPr>
          <p:nvPr>
            <p:ph type="title"/>
          </p:nvPr>
        </p:nvSpPr>
        <p:spPr>
          <a:xfrm>
            <a:off x="426224" y="410355"/>
            <a:ext cx="6531070" cy="2209896"/>
          </a:xfrm>
        </p:spPr>
        <p:style>
          <a:lnRef idx="1">
            <a:schemeClr val="accent4"/>
          </a:lnRef>
          <a:fillRef idx="2">
            <a:schemeClr val="accent4"/>
          </a:fillRef>
          <a:effectRef idx="1">
            <a:schemeClr val="accent4"/>
          </a:effectRef>
          <a:fontRef idx="minor">
            <a:schemeClr val="dk1"/>
          </a:fontRef>
        </p:style>
        <p:txBody>
          <a:bodyPr>
            <a:noAutofit/>
          </a:bodyPr>
          <a:lstStyle/>
          <a:p>
            <a:pPr algn="l"/>
            <a:r>
              <a:rPr lang="fr-FR" sz="3200" dirty="0" smtClean="0"/>
              <a:t>La somme du double d’un nombre et de son triple est égale à 19,5.</a:t>
            </a:r>
            <a:br>
              <a:rPr lang="fr-FR" sz="3200" dirty="0" smtClean="0"/>
            </a:br>
            <a:r>
              <a:rPr lang="fr-FR" sz="3200" dirty="0" smtClean="0"/>
              <a:t>Quel est ce nombre?</a:t>
            </a:r>
            <a:endParaRPr lang="fr-FR" sz="3200" dirty="0"/>
          </a:p>
        </p:txBody>
      </p:sp>
      <p:graphicFrame>
        <p:nvGraphicFramePr>
          <p:cNvPr id="16" name="Tableau 15"/>
          <p:cNvGraphicFramePr>
            <a:graphicFrameLocks noGrp="1"/>
          </p:cNvGraphicFramePr>
          <p:nvPr>
            <p:extLst>
              <p:ext uri="{D42A27DB-BD31-4B8C-83A1-F6EECF244321}">
                <p14:modId xmlns:p14="http://schemas.microsoft.com/office/powerpoint/2010/main" val="736055024"/>
              </p:ext>
            </p:extLst>
          </p:nvPr>
        </p:nvGraphicFramePr>
        <p:xfrm>
          <a:off x="467544" y="3875512"/>
          <a:ext cx="8339925" cy="134483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67241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4">
                        <a:lumMod val="40000"/>
                        <a:lumOff val="6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4">
                        <a:lumMod val="40000"/>
                        <a:lumOff val="6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4">
                        <a:lumMod val="40000"/>
                        <a:lumOff val="6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4">
                        <a:lumMod val="40000"/>
                        <a:lumOff val="6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4">
                        <a:lumMod val="40000"/>
                        <a:lumOff val="60000"/>
                      </a:schemeClr>
                    </a:solidFill>
                  </a:tcPr>
                </a:tc>
              </a:tr>
              <a:tr h="672415">
                <a:tc>
                  <a:txBody>
                    <a:bodyPr/>
                    <a:lstStyle/>
                    <a:p>
                      <a:pPr algn="ctr"/>
                      <a:r>
                        <a:rPr lang="fr-FR" sz="3600" dirty="0" smtClean="0"/>
                        <a:t>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2,6</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3,9</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017102015"/>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extLst>
              <p:ext uri="{D42A27DB-BD31-4B8C-83A1-F6EECF244321}">
                <p14:modId xmlns:p14="http://schemas.microsoft.com/office/powerpoint/2010/main" val="1373119495"/>
              </p:ext>
            </p:extLst>
          </p:nvPr>
        </p:nvGraphicFramePr>
        <p:xfrm>
          <a:off x="346876" y="3688506"/>
          <a:ext cx="8339925" cy="1444926"/>
        </p:xfrm>
        <a:graphic>
          <a:graphicData uri="http://schemas.openxmlformats.org/drawingml/2006/table">
            <a:tbl>
              <a:tblPr firstRow="1" bandRow="1">
                <a:tableStyleId>{912C8C85-51F0-491E-9774-3900AFEF0FD7}</a:tableStyleId>
              </a:tblPr>
              <a:tblGrid>
                <a:gridCol w="1667985"/>
                <a:gridCol w="1667985"/>
                <a:gridCol w="1667985"/>
                <a:gridCol w="1667985"/>
                <a:gridCol w="1667985"/>
              </a:tblGrid>
              <a:tr h="722463">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r>
              <a:tr h="722463">
                <a:tc>
                  <a:txBody>
                    <a:bodyPr/>
                    <a:lstStyle/>
                    <a:p>
                      <a:pPr algn="ctr"/>
                      <a:r>
                        <a:rPr lang="fr-FR" sz="3600" dirty="0" smtClean="0"/>
                        <a:t>165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180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176</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192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26</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53046"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18</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6" name="Image 5"/>
          <p:cNvPicPr>
            <a:picLocks noChangeAspect="1"/>
          </p:cNvPicPr>
          <p:nvPr/>
        </p:nvPicPr>
        <p:blipFill rotWithShape="1">
          <a:blip r:embed="rId2"/>
          <a:srcRect l="19578" r="22439"/>
          <a:stretch/>
        </p:blipFill>
        <p:spPr>
          <a:xfrm>
            <a:off x="463576" y="5956983"/>
            <a:ext cx="455268" cy="785166"/>
          </a:xfrm>
          <a:prstGeom prst="rect">
            <a:avLst/>
          </a:prstGeom>
        </p:spPr>
      </p:pic>
      <p:sp>
        <p:nvSpPr>
          <p:cNvPr id="7" name="Rectangle 6"/>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5" name="Rectangle 14"/>
          <p:cNvSpPr/>
          <p:nvPr/>
        </p:nvSpPr>
        <p:spPr>
          <a:xfrm>
            <a:off x="463577" y="161245"/>
            <a:ext cx="6531118" cy="3325703"/>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800" dirty="0"/>
              <a:t>A</a:t>
            </a:r>
            <a:r>
              <a:rPr lang="fr-FR" sz="2800" dirty="0" smtClean="0"/>
              <a:t>ux </a:t>
            </a:r>
            <a:r>
              <a:rPr lang="fr-FR" sz="2800" dirty="0"/>
              <a:t>mini jeux du </a:t>
            </a:r>
            <a:r>
              <a:rPr lang="fr-FR" sz="2800" dirty="0" smtClean="0"/>
              <a:t>Pacifique, les sportifs sont rangés en lignes et en colonnes . Tom défile parmi eux et s’aperçoit qu’il a:</a:t>
            </a:r>
          </a:p>
          <a:p>
            <a:pPr marL="457200" indent="-457200" algn="ctr">
              <a:buFont typeface="Arial"/>
              <a:buChar char="•"/>
            </a:pPr>
            <a:r>
              <a:rPr lang="fr-FR" sz="2800" dirty="0" smtClean="0"/>
              <a:t> 4 sportifs à sa gauche et 7 à sa droite</a:t>
            </a:r>
          </a:p>
          <a:p>
            <a:pPr marL="457200" indent="-457200" algn="ctr">
              <a:buFont typeface="Arial"/>
              <a:buChar char="•"/>
            </a:pPr>
            <a:r>
              <a:rPr lang="fr-FR" sz="2800" dirty="0" smtClean="0"/>
              <a:t>9 sportifs devant lui et 6 derrière lui</a:t>
            </a:r>
            <a:endParaRPr lang="fr-FR" sz="2800" dirty="0"/>
          </a:p>
          <a:p>
            <a:pPr algn="ctr"/>
            <a:r>
              <a:rPr lang="fr-FR" sz="2800" dirty="0" smtClean="0"/>
              <a:t>Quel est le nombre total </a:t>
            </a:r>
          </a:p>
          <a:p>
            <a:pPr algn="ctr"/>
            <a:r>
              <a:rPr lang="fr-FR" sz="2800" dirty="0" smtClean="0"/>
              <a:t>de sportifs qui défilent?</a:t>
            </a:r>
          </a:p>
        </p:txBody>
      </p:sp>
    </p:spTree>
    <p:extLst>
      <p:ext uri="{BB962C8B-B14F-4D97-AF65-F5344CB8AC3E}">
        <p14:creationId xmlns:p14="http://schemas.microsoft.com/office/powerpoint/2010/main" val="4176344323"/>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extLst>
              <p:ext uri="{D42A27DB-BD31-4B8C-83A1-F6EECF244321}">
                <p14:modId xmlns:p14="http://schemas.microsoft.com/office/powerpoint/2010/main" val="2078902678"/>
              </p:ext>
            </p:extLst>
          </p:nvPr>
        </p:nvGraphicFramePr>
        <p:xfrm>
          <a:off x="426224" y="3638337"/>
          <a:ext cx="8339925" cy="1601188"/>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625587">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75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75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75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75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75000"/>
                      </a:schemeClr>
                    </a:solidFill>
                  </a:tcPr>
                </a:tc>
              </a:tr>
              <a:tr h="961108">
                <a:tc>
                  <a:txBody>
                    <a:bodyPr/>
                    <a:lstStyle/>
                    <a:p>
                      <a:pPr algn="ct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208813" y="5906861"/>
            <a:ext cx="88663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19</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1" name="Rectangle 10"/>
          <p:cNvSpPr/>
          <p:nvPr/>
        </p:nvSpPr>
        <p:spPr>
          <a:xfrm>
            <a:off x="0" y="5502525"/>
            <a:ext cx="9144000" cy="136936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12" name="Grouper 5"/>
          <p:cNvGrpSpPr/>
          <p:nvPr/>
        </p:nvGrpSpPr>
        <p:grpSpPr>
          <a:xfrm>
            <a:off x="426224" y="6031142"/>
            <a:ext cx="910536" cy="804377"/>
            <a:chOff x="426224" y="6031142"/>
            <a:chExt cx="910536" cy="804377"/>
          </a:xfrm>
        </p:grpSpPr>
        <p:pic>
          <p:nvPicPr>
            <p:cNvPr id="13" name="Image 12"/>
            <p:cNvPicPr>
              <a:picLocks noChangeAspect="1"/>
            </p:cNvPicPr>
            <p:nvPr/>
          </p:nvPicPr>
          <p:blipFill rotWithShape="1">
            <a:blip r:embed="rId3" cstate="print"/>
            <a:srcRect l="19578" r="22439"/>
            <a:stretch/>
          </p:blipFill>
          <p:spPr>
            <a:xfrm>
              <a:off x="426224" y="6050353"/>
              <a:ext cx="455268" cy="785166"/>
            </a:xfrm>
            <a:prstGeom prst="rect">
              <a:avLst/>
            </a:prstGeom>
          </p:spPr>
        </p:pic>
        <p:pic>
          <p:nvPicPr>
            <p:cNvPr id="14" name="Image 13"/>
            <p:cNvPicPr>
              <a:picLocks noChangeAspect="1"/>
            </p:cNvPicPr>
            <p:nvPr/>
          </p:nvPicPr>
          <p:blipFill rotWithShape="1">
            <a:blip r:embed="rId3" cstate="print"/>
            <a:srcRect l="19578" r="22439"/>
            <a:stretch/>
          </p:blipFill>
          <p:spPr>
            <a:xfrm>
              <a:off x="881492" y="6031142"/>
              <a:ext cx="455268" cy="785166"/>
            </a:xfrm>
            <a:prstGeom prst="rect">
              <a:avLst/>
            </a:prstGeom>
          </p:spPr>
        </p:pic>
      </p:grpSp>
      <p:sp>
        <p:nvSpPr>
          <p:cNvPr id="10" name="Rectangle 9"/>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Titre 1"/>
          <p:cNvSpPr>
            <a:spLocks noGrp="1"/>
          </p:cNvSpPr>
          <p:nvPr>
            <p:ph type="title"/>
          </p:nvPr>
        </p:nvSpPr>
        <p:spPr>
          <a:xfrm>
            <a:off x="100790" y="115905"/>
            <a:ext cx="4112151" cy="3404506"/>
          </a:xfrm>
        </p:spPr>
        <p:style>
          <a:lnRef idx="1">
            <a:schemeClr val="dk1"/>
          </a:lnRef>
          <a:fillRef idx="2">
            <a:schemeClr val="dk1"/>
          </a:fillRef>
          <a:effectRef idx="1">
            <a:schemeClr val="dk1"/>
          </a:effectRef>
          <a:fontRef idx="minor">
            <a:schemeClr val="dk1"/>
          </a:fontRef>
        </p:style>
        <p:txBody>
          <a:bodyPr>
            <a:noAutofit/>
          </a:bodyPr>
          <a:lstStyle/>
          <a:p>
            <a:r>
              <a:rPr lang="fr-FR" sz="2600" dirty="0" smtClean="0"/>
              <a:t>Le drapeau ci-contre est formé de trois bandes de même largeur. Chaque bande est divisée en parties égales dont certaines sont colorées. Quelle fraction de ce drapeau représentent les parties colorées?</a:t>
            </a:r>
            <a:endParaRPr lang="fr-FR" sz="2600" dirty="0"/>
          </a:p>
        </p:txBody>
      </p:sp>
      <p:sp>
        <p:nvSpPr>
          <p:cNvPr id="4" name="Rectangle 3"/>
          <p:cNvSpPr/>
          <p:nvPr/>
        </p:nvSpPr>
        <p:spPr>
          <a:xfrm>
            <a:off x="4773987" y="362887"/>
            <a:ext cx="2131852" cy="65773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7" name="Rectangle 16"/>
          <p:cNvSpPr/>
          <p:nvPr/>
        </p:nvSpPr>
        <p:spPr>
          <a:xfrm>
            <a:off x="4762647" y="1020620"/>
            <a:ext cx="2143192" cy="65773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8" name="Rectangle 17"/>
          <p:cNvSpPr/>
          <p:nvPr/>
        </p:nvSpPr>
        <p:spPr>
          <a:xfrm>
            <a:off x="4762647" y="1676970"/>
            <a:ext cx="2143192" cy="65773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9" name="Rectangle 18"/>
          <p:cNvSpPr/>
          <p:nvPr/>
        </p:nvSpPr>
        <p:spPr>
          <a:xfrm rot="5400000">
            <a:off x="3367865" y="1660584"/>
            <a:ext cx="2681139" cy="8574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20" name="Rectangle 19"/>
          <p:cNvSpPr/>
          <p:nvPr/>
        </p:nvSpPr>
        <p:spPr>
          <a:xfrm>
            <a:off x="4762647" y="362887"/>
            <a:ext cx="532963" cy="657733"/>
          </a:xfrm>
          <a:prstGeom prst="rect">
            <a:avLst/>
          </a:prstGeom>
          <a:ln>
            <a:solidFill>
              <a:schemeClr val="tx1"/>
            </a:solidFill>
          </a:ln>
          <a:effectLst/>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sp>
        <p:nvSpPr>
          <p:cNvPr id="25" name="Rectangle 24"/>
          <p:cNvSpPr/>
          <p:nvPr/>
        </p:nvSpPr>
        <p:spPr>
          <a:xfrm>
            <a:off x="5828573" y="362887"/>
            <a:ext cx="532963" cy="657733"/>
          </a:xfrm>
          <a:prstGeom prst="rect">
            <a:avLst/>
          </a:prstGeom>
          <a:ln>
            <a:solidFill>
              <a:schemeClr val="tx1"/>
            </a:solidFill>
          </a:ln>
          <a:effectLst/>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sp>
        <p:nvSpPr>
          <p:cNvPr id="26" name="Rectangle 25"/>
          <p:cNvSpPr/>
          <p:nvPr/>
        </p:nvSpPr>
        <p:spPr>
          <a:xfrm>
            <a:off x="4762647" y="1020620"/>
            <a:ext cx="725737" cy="657733"/>
          </a:xfrm>
          <a:prstGeom prst="rect">
            <a:avLst/>
          </a:prstGeom>
          <a:ln>
            <a:solidFill>
              <a:srgbClr val="000000"/>
            </a:solidFill>
          </a:ln>
          <a:effectLst/>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28" name="Rectangle 27"/>
          <p:cNvSpPr/>
          <p:nvPr/>
        </p:nvSpPr>
        <p:spPr>
          <a:xfrm>
            <a:off x="6180101" y="1020620"/>
            <a:ext cx="725737" cy="657733"/>
          </a:xfrm>
          <a:prstGeom prst="rect">
            <a:avLst/>
          </a:prstGeom>
          <a:ln>
            <a:solidFill>
              <a:srgbClr val="000000"/>
            </a:solidFill>
          </a:ln>
          <a:effectLst/>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29" name="Rectangle 28"/>
          <p:cNvSpPr/>
          <p:nvPr/>
        </p:nvSpPr>
        <p:spPr>
          <a:xfrm>
            <a:off x="4762647" y="1676970"/>
            <a:ext cx="1054586" cy="657733"/>
          </a:xfrm>
          <a:prstGeom prst="rect">
            <a:avLst/>
          </a:prstGeom>
          <a:ln>
            <a:solidFill>
              <a:srgbClr val="000000"/>
            </a:solidFill>
          </a:ln>
          <a:effectLst/>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graphicFrame>
        <p:nvGraphicFramePr>
          <p:cNvPr id="9" name="Objet 8"/>
          <p:cNvGraphicFramePr>
            <a:graphicFrameLocks noChangeAspect="1"/>
          </p:cNvGraphicFramePr>
          <p:nvPr>
            <p:extLst>
              <p:ext uri="{D42A27DB-BD31-4B8C-83A1-F6EECF244321}">
                <p14:modId xmlns:p14="http://schemas.microsoft.com/office/powerpoint/2010/main" val="3757007493"/>
              </p:ext>
            </p:extLst>
          </p:nvPr>
        </p:nvGraphicFramePr>
        <p:xfrm>
          <a:off x="1095459" y="4352112"/>
          <a:ext cx="446731" cy="822926"/>
        </p:xfrm>
        <a:graphic>
          <a:graphicData uri="http://schemas.openxmlformats.org/presentationml/2006/ole">
            <mc:AlternateContent xmlns:mc="http://schemas.openxmlformats.org/markup-compatibility/2006">
              <mc:Choice xmlns:v="urn:schemas-microsoft-com:vml" Requires="v">
                <p:oleObj spid="_x0000_s10257" name="Equation" r:id="rId4" imgW="241300" imgH="444500" progId="Equation.3">
                  <p:embed/>
                </p:oleObj>
              </mc:Choice>
              <mc:Fallback>
                <p:oleObj name="Equation" r:id="rId4" imgW="241300" imgH="444500" progId="Equation.3">
                  <p:embed/>
                  <p:pic>
                    <p:nvPicPr>
                      <p:cNvPr id="0" name=""/>
                      <p:cNvPicPr/>
                      <p:nvPr/>
                    </p:nvPicPr>
                    <p:blipFill>
                      <a:blip r:embed="rId5"/>
                      <a:stretch>
                        <a:fillRect/>
                      </a:stretch>
                    </p:blipFill>
                    <p:spPr>
                      <a:xfrm>
                        <a:off x="1095459" y="4352112"/>
                        <a:ext cx="446731" cy="822926"/>
                      </a:xfrm>
                      <a:prstGeom prst="rect">
                        <a:avLst/>
                      </a:prstGeom>
                    </p:spPr>
                  </p:pic>
                </p:oleObj>
              </mc:Fallback>
            </mc:AlternateContent>
          </a:graphicData>
        </a:graphic>
      </p:graphicFrame>
      <p:graphicFrame>
        <p:nvGraphicFramePr>
          <p:cNvPr id="30" name="Objet 29"/>
          <p:cNvGraphicFramePr>
            <a:graphicFrameLocks noChangeAspect="1"/>
          </p:cNvGraphicFramePr>
          <p:nvPr>
            <p:extLst>
              <p:ext uri="{D42A27DB-BD31-4B8C-83A1-F6EECF244321}">
                <p14:modId xmlns:p14="http://schemas.microsoft.com/office/powerpoint/2010/main" val="98409076"/>
              </p:ext>
            </p:extLst>
          </p:nvPr>
        </p:nvGraphicFramePr>
        <p:xfrm>
          <a:off x="2710672" y="4352112"/>
          <a:ext cx="446731" cy="822926"/>
        </p:xfrm>
        <a:graphic>
          <a:graphicData uri="http://schemas.openxmlformats.org/presentationml/2006/ole">
            <mc:AlternateContent xmlns:mc="http://schemas.openxmlformats.org/markup-compatibility/2006">
              <mc:Choice xmlns:v="urn:schemas-microsoft-com:vml" Requires="v">
                <p:oleObj spid="_x0000_s10258" name="Equation" r:id="rId6" imgW="241300" imgH="444500" progId="Equation.3">
                  <p:embed/>
                </p:oleObj>
              </mc:Choice>
              <mc:Fallback>
                <p:oleObj name="Equation" r:id="rId6" imgW="241300" imgH="444500" progId="Equation.3">
                  <p:embed/>
                  <p:pic>
                    <p:nvPicPr>
                      <p:cNvPr id="0" name=""/>
                      <p:cNvPicPr/>
                      <p:nvPr/>
                    </p:nvPicPr>
                    <p:blipFill>
                      <a:blip r:embed="rId7"/>
                      <a:stretch>
                        <a:fillRect/>
                      </a:stretch>
                    </p:blipFill>
                    <p:spPr>
                      <a:xfrm>
                        <a:off x="2710672" y="4352112"/>
                        <a:ext cx="446731" cy="822926"/>
                      </a:xfrm>
                      <a:prstGeom prst="rect">
                        <a:avLst/>
                      </a:prstGeom>
                    </p:spPr>
                  </p:pic>
                </p:oleObj>
              </mc:Fallback>
            </mc:AlternateContent>
          </a:graphicData>
        </a:graphic>
      </p:graphicFrame>
      <p:graphicFrame>
        <p:nvGraphicFramePr>
          <p:cNvPr id="31" name="Objet 30"/>
          <p:cNvGraphicFramePr>
            <a:graphicFrameLocks noChangeAspect="1"/>
          </p:cNvGraphicFramePr>
          <p:nvPr>
            <p:extLst>
              <p:ext uri="{D42A27DB-BD31-4B8C-83A1-F6EECF244321}">
                <p14:modId xmlns:p14="http://schemas.microsoft.com/office/powerpoint/2010/main" val="1626938905"/>
              </p:ext>
            </p:extLst>
          </p:nvPr>
        </p:nvGraphicFramePr>
        <p:xfrm>
          <a:off x="6151053" y="4352112"/>
          <a:ext cx="306388" cy="823912"/>
        </p:xfrm>
        <a:graphic>
          <a:graphicData uri="http://schemas.openxmlformats.org/presentationml/2006/ole">
            <mc:AlternateContent xmlns:mc="http://schemas.openxmlformats.org/markup-compatibility/2006">
              <mc:Choice xmlns:v="urn:schemas-microsoft-com:vml" Requires="v">
                <p:oleObj spid="_x0000_s10259" name="Equation" r:id="rId8" imgW="165100" imgH="444500" progId="Equation.3">
                  <p:embed/>
                </p:oleObj>
              </mc:Choice>
              <mc:Fallback>
                <p:oleObj name="Equation" r:id="rId8" imgW="165100" imgH="444500" progId="Equation.3">
                  <p:embed/>
                  <p:pic>
                    <p:nvPicPr>
                      <p:cNvPr id="0" name=""/>
                      <p:cNvPicPr/>
                      <p:nvPr/>
                    </p:nvPicPr>
                    <p:blipFill>
                      <a:blip r:embed="rId9"/>
                      <a:stretch>
                        <a:fillRect/>
                      </a:stretch>
                    </p:blipFill>
                    <p:spPr>
                      <a:xfrm>
                        <a:off x="6151053" y="4352112"/>
                        <a:ext cx="306388" cy="823912"/>
                      </a:xfrm>
                      <a:prstGeom prst="rect">
                        <a:avLst/>
                      </a:prstGeom>
                    </p:spPr>
                  </p:pic>
                </p:oleObj>
              </mc:Fallback>
            </mc:AlternateContent>
          </a:graphicData>
        </a:graphic>
      </p:graphicFrame>
      <p:graphicFrame>
        <p:nvGraphicFramePr>
          <p:cNvPr id="32" name="Objet 31"/>
          <p:cNvGraphicFramePr>
            <a:graphicFrameLocks noChangeAspect="1"/>
          </p:cNvGraphicFramePr>
          <p:nvPr>
            <p:extLst>
              <p:ext uri="{D42A27DB-BD31-4B8C-83A1-F6EECF244321}">
                <p14:modId xmlns:p14="http://schemas.microsoft.com/office/powerpoint/2010/main" val="2010920394"/>
              </p:ext>
            </p:extLst>
          </p:nvPr>
        </p:nvGraphicFramePr>
        <p:xfrm>
          <a:off x="4477771" y="4352112"/>
          <a:ext cx="306388" cy="823912"/>
        </p:xfrm>
        <a:graphic>
          <a:graphicData uri="http://schemas.openxmlformats.org/presentationml/2006/ole">
            <mc:AlternateContent xmlns:mc="http://schemas.openxmlformats.org/markup-compatibility/2006">
              <mc:Choice xmlns:v="urn:schemas-microsoft-com:vml" Requires="v">
                <p:oleObj spid="_x0000_s10260" name="Equation" r:id="rId10" imgW="165100" imgH="444500" progId="Equation.3">
                  <p:embed/>
                </p:oleObj>
              </mc:Choice>
              <mc:Fallback>
                <p:oleObj name="Equation" r:id="rId10" imgW="165100" imgH="444500" progId="Equation.3">
                  <p:embed/>
                  <p:pic>
                    <p:nvPicPr>
                      <p:cNvPr id="0" name=""/>
                      <p:cNvPicPr/>
                      <p:nvPr/>
                    </p:nvPicPr>
                    <p:blipFill>
                      <a:blip r:embed="rId11"/>
                      <a:stretch>
                        <a:fillRect/>
                      </a:stretch>
                    </p:blipFill>
                    <p:spPr>
                      <a:xfrm>
                        <a:off x="4477771" y="4352112"/>
                        <a:ext cx="306388" cy="823912"/>
                      </a:xfrm>
                      <a:prstGeom prst="rect">
                        <a:avLst/>
                      </a:prstGeom>
                    </p:spPr>
                  </p:pic>
                </p:oleObj>
              </mc:Fallback>
            </mc:AlternateContent>
          </a:graphicData>
        </a:graphic>
      </p:graphicFrame>
      <p:graphicFrame>
        <p:nvGraphicFramePr>
          <p:cNvPr id="33" name="Objet 32"/>
          <p:cNvGraphicFramePr>
            <a:graphicFrameLocks noChangeAspect="1"/>
          </p:cNvGraphicFramePr>
          <p:nvPr>
            <p:extLst>
              <p:ext uri="{D42A27DB-BD31-4B8C-83A1-F6EECF244321}">
                <p14:modId xmlns:p14="http://schemas.microsoft.com/office/powerpoint/2010/main" val="2661573344"/>
              </p:ext>
            </p:extLst>
          </p:nvPr>
        </p:nvGraphicFramePr>
        <p:xfrm>
          <a:off x="7729538" y="4351338"/>
          <a:ext cx="423862" cy="823912"/>
        </p:xfrm>
        <a:graphic>
          <a:graphicData uri="http://schemas.openxmlformats.org/presentationml/2006/ole">
            <mc:AlternateContent xmlns:mc="http://schemas.openxmlformats.org/markup-compatibility/2006">
              <mc:Choice xmlns:v="urn:schemas-microsoft-com:vml" Requires="v">
                <p:oleObj spid="_x0000_s10261" name="Equation" r:id="rId12" imgW="228600" imgH="444500" progId="Equation.3">
                  <p:embed/>
                </p:oleObj>
              </mc:Choice>
              <mc:Fallback>
                <p:oleObj name="Equation" r:id="rId12" imgW="228600" imgH="444500" progId="Equation.3">
                  <p:embed/>
                  <p:pic>
                    <p:nvPicPr>
                      <p:cNvPr id="0" name=""/>
                      <p:cNvPicPr/>
                      <p:nvPr/>
                    </p:nvPicPr>
                    <p:blipFill>
                      <a:blip r:embed="rId13"/>
                      <a:stretch>
                        <a:fillRect/>
                      </a:stretch>
                    </p:blipFill>
                    <p:spPr>
                      <a:xfrm>
                        <a:off x="7729538" y="4351338"/>
                        <a:ext cx="423862" cy="823912"/>
                      </a:xfrm>
                      <a:prstGeom prst="rect">
                        <a:avLst/>
                      </a:prstGeom>
                    </p:spPr>
                  </p:pic>
                </p:oleObj>
              </mc:Fallback>
            </mc:AlternateContent>
          </a:graphicData>
        </a:graphic>
      </p:graphicFrame>
    </p:spTree>
    <p:extLst>
      <p:ext uri="{BB962C8B-B14F-4D97-AF65-F5344CB8AC3E}">
        <p14:creationId xmlns:p14="http://schemas.microsoft.com/office/powerpoint/2010/main" val="184787551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94219" y="819825"/>
            <a:ext cx="7533855" cy="2829201"/>
          </a:xfrm>
        </p:spPr>
        <p:txBody>
          <a:bodyPr>
            <a:normAutofit/>
          </a:bodyPr>
          <a:lstStyle/>
          <a:p>
            <a:r>
              <a:rPr lang="fr-FR" dirty="0" smtClean="0"/>
              <a:t>Trois questions pour apprendre à manipuler la télécommande</a:t>
            </a:r>
            <a:br>
              <a:rPr lang="fr-FR" dirty="0" smtClean="0"/>
            </a:br>
            <a:r>
              <a:rPr lang="fr-FR" dirty="0" smtClean="0"/>
              <a:t>elles ne comptent pas</a:t>
            </a:r>
            <a:br>
              <a:rPr lang="fr-FR" dirty="0" smtClean="0"/>
            </a:br>
            <a:r>
              <a:rPr lang="fr-FR" dirty="0" smtClean="0"/>
              <a:t>pour le concours…</a:t>
            </a:r>
            <a:endParaRPr lang="fr-FR" dirty="0"/>
          </a:p>
        </p:txBody>
      </p:sp>
      <p:pic>
        <p:nvPicPr>
          <p:cNvPr id="5" name="Image 4"/>
          <p:cNvPicPr>
            <a:picLocks noChangeAspect="1"/>
          </p:cNvPicPr>
          <p:nvPr/>
        </p:nvPicPr>
        <p:blipFill>
          <a:blip r:embed="rId2"/>
          <a:stretch>
            <a:fillRect/>
          </a:stretch>
        </p:blipFill>
        <p:spPr>
          <a:xfrm>
            <a:off x="3797300" y="3825851"/>
            <a:ext cx="1536700" cy="2324100"/>
          </a:xfrm>
          <a:prstGeom prst="rect">
            <a:avLst/>
          </a:prstGeom>
        </p:spPr>
      </p:pic>
    </p:spTree>
    <p:extLst>
      <p:ext uri="{BB962C8B-B14F-4D97-AF65-F5344CB8AC3E}">
        <p14:creationId xmlns:p14="http://schemas.microsoft.com/office/powerpoint/2010/main" val="2001833238"/>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9271" y="232128"/>
            <a:ext cx="7100414" cy="2910734"/>
          </a:xfrm>
        </p:spPr>
        <p:style>
          <a:lnRef idx="1">
            <a:schemeClr val="accent1"/>
          </a:lnRef>
          <a:fillRef idx="2">
            <a:schemeClr val="accent1"/>
          </a:fillRef>
          <a:effectRef idx="1">
            <a:schemeClr val="accent1"/>
          </a:effectRef>
          <a:fontRef idx="minor">
            <a:schemeClr val="dk1"/>
          </a:fontRef>
        </p:style>
        <p:txBody>
          <a:bodyPr>
            <a:noAutofit/>
          </a:bodyPr>
          <a:lstStyle/>
          <a:p>
            <a:r>
              <a:rPr lang="fr-FR" sz="2800" dirty="0" smtClean="0"/>
              <a:t>L’ancre marine de Port Moselle mesure 2,5m de hauteur et pèse 1 250kg.</a:t>
            </a:r>
            <a:r>
              <a:rPr lang="fr-FR" sz="2800" dirty="0"/>
              <a:t/>
            </a:r>
            <a:br>
              <a:rPr lang="fr-FR" sz="2800" dirty="0"/>
            </a:br>
            <a:r>
              <a:rPr lang="fr-FR" sz="2800" dirty="0" smtClean="0"/>
              <a:t>Kevin a fabriqué sa </a:t>
            </a:r>
            <a:r>
              <a:rPr lang="fr-FR" sz="2800" dirty="0"/>
              <a:t>réplique réduite</a:t>
            </a:r>
            <a:r>
              <a:rPr lang="fr-FR" sz="2800" dirty="0" smtClean="0"/>
              <a:t>,</a:t>
            </a:r>
            <a:br>
              <a:rPr lang="fr-FR" sz="2800" dirty="0" smtClean="0"/>
            </a:br>
            <a:r>
              <a:rPr lang="fr-FR" sz="2800" dirty="0" smtClean="0"/>
              <a:t> elle mesure 50cm.</a:t>
            </a:r>
            <a:br>
              <a:rPr lang="fr-FR" sz="2800" dirty="0" smtClean="0"/>
            </a:br>
            <a:r>
              <a:rPr lang="fr-FR" sz="2800" dirty="0" smtClean="0"/>
              <a:t>Combien </a:t>
            </a:r>
            <a:r>
              <a:rPr lang="fr-FR" sz="2800" dirty="0"/>
              <a:t>pèse-t-elle en </a:t>
            </a:r>
            <a:r>
              <a:rPr lang="fr-FR" sz="2800" dirty="0" smtClean="0"/>
              <a:t>kg </a:t>
            </a:r>
            <a:r>
              <a:rPr lang="fr-FR" sz="2800" dirty="0"/>
              <a:t>?</a:t>
            </a:r>
          </a:p>
        </p:txBody>
      </p:sp>
      <p:graphicFrame>
        <p:nvGraphicFramePr>
          <p:cNvPr id="5" name="Tableau 4"/>
          <p:cNvGraphicFramePr>
            <a:graphicFrameLocks noGrp="1"/>
          </p:cNvGraphicFramePr>
          <p:nvPr>
            <p:extLst>
              <p:ext uri="{D42A27DB-BD31-4B8C-83A1-F6EECF244321}">
                <p14:modId xmlns:p14="http://schemas.microsoft.com/office/powerpoint/2010/main" val="2427834569"/>
              </p:ext>
            </p:extLst>
          </p:nvPr>
        </p:nvGraphicFramePr>
        <p:xfrm>
          <a:off x="293535" y="3476989"/>
          <a:ext cx="8339925" cy="1731890"/>
        </p:xfrm>
        <a:graphic>
          <a:graphicData uri="http://schemas.openxmlformats.org/drawingml/2006/table">
            <a:tbl>
              <a:tblPr firstRow="1" bandRow="1">
                <a:tableStyleId>{7E9639D4-E3E2-4D34-9284-5A2195B3D0D7}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r>
              <a:tr h="865945">
                <a:tc>
                  <a:txBody>
                    <a:bodyPr/>
                    <a:lstStyle/>
                    <a:p>
                      <a:pPr algn="ctr"/>
                      <a:r>
                        <a:rPr lang="fr-FR" sz="3600" dirty="0" smtClean="0"/>
                        <a:t>10kg</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50kg</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100kg</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125kg</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250kg</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65066" y="5817421"/>
            <a:ext cx="886781" cy="923330"/>
          </a:xfrm>
          <a:prstGeom prst="rect">
            <a:avLst/>
          </a:prstGeom>
          <a:noFill/>
        </p:spPr>
        <p:txBody>
          <a:bodyPr wrap="none" lIns="91440" tIns="45720" rIns="91440" bIns="45720">
            <a:spAutoFit/>
          </a:bodyPr>
          <a:lstStyle/>
          <a:p>
            <a:pPr algn="ctr"/>
            <a:r>
              <a:rPr lang="fr-FR"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20</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9" name="Image 8"/>
          <p:cNvPicPr>
            <a:picLocks noChangeAspect="1"/>
          </p:cNvPicPr>
          <p:nvPr/>
        </p:nvPicPr>
        <p:blipFill rotWithShape="1">
          <a:blip r:embed="rId2"/>
          <a:srcRect l="19578" r="22439"/>
          <a:stretch/>
        </p:blipFill>
        <p:spPr>
          <a:xfrm>
            <a:off x="346875" y="5774181"/>
            <a:ext cx="455268" cy="785166"/>
          </a:xfrm>
          <a:prstGeom prst="rect">
            <a:avLst/>
          </a:prstGeom>
        </p:spPr>
      </p:pic>
      <p:sp>
        <p:nvSpPr>
          <p:cNvPr id="10" name="Rectangle 9"/>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1" name="Connecteur droit 10"/>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pic>
        <p:nvPicPr>
          <p:cNvPr id="12" name="Image 11"/>
          <p:cNvPicPr>
            <a:picLocks noChangeAspect="1"/>
          </p:cNvPicPr>
          <p:nvPr/>
        </p:nvPicPr>
        <p:blipFill rotWithShape="1">
          <a:blip r:embed="rId2"/>
          <a:srcRect l="19578" r="22439"/>
          <a:stretch/>
        </p:blipFill>
        <p:spPr>
          <a:xfrm>
            <a:off x="994859" y="5774181"/>
            <a:ext cx="455268" cy="785166"/>
          </a:xfrm>
          <a:prstGeom prst="rect">
            <a:avLst/>
          </a:prstGeom>
        </p:spPr>
      </p:pic>
      <p:pic>
        <p:nvPicPr>
          <p:cNvPr id="13" name="Image 12"/>
          <p:cNvPicPr>
            <a:picLocks noChangeAspect="1"/>
          </p:cNvPicPr>
          <p:nvPr/>
        </p:nvPicPr>
        <p:blipFill rotWithShape="1">
          <a:blip r:embed="rId2"/>
          <a:srcRect l="19578" r="22439"/>
          <a:stretch/>
        </p:blipFill>
        <p:spPr>
          <a:xfrm>
            <a:off x="1599083" y="5756953"/>
            <a:ext cx="455268" cy="785166"/>
          </a:xfrm>
          <a:prstGeom prst="rect">
            <a:avLst/>
          </a:prstGeom>
        </p:spPr>
      </p:pic>
    </p:spTree>
    <p:extLst>
      <p:ext uri="{BB962C8B-B14F-4D97-AF65-F5344CB8AC3E}">
        <p14:creationId xmlns:p14="http://schemas.microsoft.com/office/powerpoint/2010/main" val="246437054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97955" y="1021124"/>
            <a:ext cx="4847881" cy="1629946"/>
          </a:xfrm>
        </p:spPr>
        <p:style>
          <a:lnRef idx="1">
            <a:schemeClr val="accent3"/>
          </a:lnRef>
          <a:fillRef idx="2">
            <a:schemeClr val="accent3"/>
          </a:fillRef>
          <a:effectRef idx="1">
            <a:schemeClr val="accent3"/>
          </a:effectRef>
          <a:fontRef idx="minor">
            <a:schemeClr val="dk1"/>
          </a:fontRef>
        </p:style>
        <p:txBody>
          <a:bodyPr>
            <a:normAutofit/>
          </a:bodyPr>
          <a:lstStyle/>
          <a:p>
            <a:r>
              <a:rPr lang="fr-FR" sz="9600" dirty="0" smtClean="0"/>
              <a:t>3 + 2 =</a:t>
            </a:r>
            <a:endParaRPr lang="fr-FR" sz="9600" dirty="0"/>
          </a:p>
        </p:txBody>
      </p:sp>
      <p:graphicFrame>
        <p:nvGraphicFramePr>
          <p:cNvPr id="5" name="Tableau 4"/>
          <p:cNvGraphicFramePr>
            <a:graphicFrameLocks noGrp="1"/>
          </p:cNvGraphicFramePr>
          <p:nvPr>
            <p:extLst>
              <p:ext uri="{D42A27DB-BD31-4B8C-83A1-F6EECF244321}">
                <p14:modId xmlns:p14="http://schemas.microsoft.com/office/powerpoint/2010/main" val="3770747618"/>
              </p:ext>
            </p:extLst>
          </p:nvPr>
        </p:nvGraphicFramePr>
        <p:xfrm>
          <a:off x="346874" y="3395896"/>
          <a:ext cx="8339925" cy="1731890"/>
        </p:xfrm>
        <a:graphic>
          <a:graphicData uri="http://schemas.openxmlformats.org/drawingml/2006/table">
            <a:tbl>
              <a:tblPr firstRow="1" bandRow="1">
                <a:tableStyleId>{F2DE63D5-997A-4646-A377-4702673A728D}</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1</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4</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239362" y="5817421"/>
            <a:ext cx="88663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00</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Rectangle 5"/>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 name="Connecteur droit 6"/>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0301767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47625" y="831510"/>
            <a:ext cx="5487405" cy="1646021"/>
          </a:xfrm>
        </p:spPr>
        <p:style>
          <a:lnRef idx="1">
            <a:schemeClr val="accent2"/>
          </a:lnRef>
          <a:fillRef idx="2">
            <a:schemeClr val="accent2"/>
          </a:fillRef>
          <a:effectRef idx="1">
            <a:schemeClr val="accent2"/>
          </a:effectRef>
          <a:fontRef idx="minor">
            <a:schemeClr val="dk1"/>
          </a:fontRef>
        </p:style>
        <p:txBody>
          <a:bodyPr>
            <a:normAutofit/>
          </a:bodyPr>
          <a:lstStyle/>
          <a:p>
            <a:r>
              <a:rPr lang="fr-FR" sz="9600" dirty="0" smtClean="0"/>
              <a:t>50 x 30=</a:t>
            </a:r>
            <a:endParaRPr lang="fr-FR" sz="9600" dirty="0"/>
          </a:p>
        </p:txBody>
      </p:sp>
      <p:graphicFrame>
        <p:nvGraphicFramePr>
          <p:cNvPr id="5" name="Tableau 4"/>
          <p:cNvGraphicFramePr>
            <a:graphicFrameLocks noGrp="1"/>
          </p:cNvGraphicFramePr>
          <p:nvPr>
            <p:extLst>
              <p:ext uri="{D42A27DB-BD31-4B8C-83A1-F6EECF244321}">
                <p14:modId xmlns:p14="http://schemas.microsoft.com/office/powerpoint/2010/main" val="3706124367"/>
              </p:ext>
            </p:extLst>
          </p:nvPr>
        </p:nvGraphicFramePr>
        <p:xfrm>
          <a:off x="346875" y="3346381"/>
          <a:ext cx="8339925" cy="1731890"/>
        </p:xfrm>
        <a:graphic>
          <a:graphicData uri="http://schemas.openxmlformats.org/drawingml/2006/table">
            <a:tbl>
              <a:tblPr firstRow="1" bandRow="1">
                <a:tableStyleId>{72833802-FEF1-4C79-8D5D-14CF1EAF98D9}</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300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500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800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1500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15000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26823" y="5817421"/>
            <a:ext cx="88663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00</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Rectangle 5"/>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 name="Connecteur droit 6"/>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7960884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3340" y="757310"/>
            <a:ext cx="6415600" cy="1782541"/>
          </a:xfrm>
        </p:spPr>
        <p:style>
          <a:lnRef idx="1">
            <a:schemeClr val="accent6"/>
          </a:lnRef>
          <a:fillRef idx="2">
            <a:schemeClr val="accent6"/>
          </a:fillRef>
          <a:effectRef idx="1">
            <a:schemeClr val="accent6"/>
          </a:effectRef>
          <a:fontRef idx="minor">
            <a:schemeClr val="dk1"/>
          </a:fontRef>
        </p:style>
        <p:txBody>
          <a:bodyPr>
            <a:noAutofit/>
          </a:bodyPr>
          <a:lstStyle/>
          <a:p>
            <a:r>
              <a:rPr lang="fr-FR" sz="6000" dirty="0" smtClean="0"/>
              <a:t>1 + 2 + 3 + 4 + 5 =</a:t>
            </a:r>
            <a:endParaRPr lang="fr-FR" sz="6000" dirty="0"/>
          </a:p>
        </p:txBody>
      </p:sp>
      <p:graphicFrame>
        <p:nvGraphicFramePr>
          <p:cNvPr id="5" name="Tableau 4"/>
          <p:cNvGraphicFramePr>
            <a:graphicFrameLocks noGrp="1"/>
          </p:cNvGraphicFramePr>
          <p:nvPr>
            <p:extLst>
              <p:ext uri="{D42A27DB-BD31-4B8C-83A1-F6EECF244321}">
                <p14:modId xmlns:p14="http://schemas.microsoft.com/office/powerpoint/2010/main" val="2792355454"/>
              </p:ext>
            </p:extLst>
          </p:nvPr>
        </p:nvGraphicFramePr>
        <p:xfrm>
          <a:off x="346876" y="3428633"/>
          <a:ext cx="8339925" cy="1731890"/>
        </p:xfrm>
        <a:graphic>
          <a:graphicData uri="http://schemas.openxmlformats.org/drawingml/2006/table">
            <a:tbl>
              <a:tblPr firstRow="1" bandRow="1">
                <a:tableStyleId>{912C8C85-51F0-491E-9774-3900AFEF0FD7}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14</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16</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17</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18</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42900" y="5817421"/>
            <a:ext cx="88663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00</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Rectangle 5"/>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 name="Connecteur droit 6"/>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2792095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14438" y="603551"/>
            <a:ext cx="7886951" cy="730676"/>
          </a:xfrm>
        </p:spPr>
        <p:txBody>
          <a:bodyPr/>
          <a:lstStyle/>
          <a:p>
            <a:pPr marL="0" indent="0" algn="ctr">
              <a:buNone/>
            </a:pPr>
            <a:r>
              <a:rPr lang="fr-FR" dirty="0" smtClean="0"/>
              <a:t>Des cactus pour le niveau de difficulté…</a:t>
            </a:r>
            <a:endParaRPr lang="fr-FR" dirty="0"/>
          </a:p>
        </p:txBody>
      </p:sp>
      <p:pic>
        <p:nvPicPr>
          <p:cNvPr id="4" name="Image 3"/>
          <p:cNvPicPr>
            <a:picLocks noChangeAspect="1"/>
          </p:cNvPicPr>
          <p:nvPr/>
        </p:nvPicPr>
        <p:blipFill rotWithShape="1">
          <a:blip r:embed="rId2"/>
          <a:srcRect l="19578" r="22439"/>
          <a:stretch/>
        </p:blipFill>
        <p:spPr>
          <a:xfrm>
            <a:off x="1278324" y="1768582"/>
            <a:ext cx="779578" cy="1344479"/>
          </a:xfrm>
          <a:prstGeom prst="rect">
            <a:avLst/>
          </a:prstGeom>
        </p:spPr>
      </p:pic>
      <p:sp>
        <p:nvSpPr>
          <p:cNvPr id="5" name="Espace réservé du contenu 2"/>
          <p:cNvSpPr txBox="1">
            <a:spLocks/>
          </p:cNvSpPr>
          <p:nvPr/>
        </p:nvSpPr>
        <p:spPr>
          <a:xfrm>
            <a:off x="2651427" y="2138401"/>
            <a:ext cx="2943496" cy="730676"/>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 typeface="Arial"/>
              <a:buNone/>
            </a:pPr>
            <a:r>
              <a:rPr lang="fr-FR" sz="4000" dirty="0" smtClean="0"/>
              <a:t>Facile</a:t>
            </a:r>
            <a:endParaRPr lang="fr-FR" sz="4000" dirty="0"/>
          </a:p>
        </p:txBody>
      </p:sp>
      <p:pic>
        <p:nvPicPr>
          <p:cNvPr id="6" name="Image 5"/>
          <p:cNvPicPr>
            <a:picLocks noChangeAspect="1"/>
          </p:cNvPicPr>
          <p:nvPr/>
        </p:nvPicPr>
        <p:blipFill rotWithShape="1">
          <a:blip r:embed="rId2"/>
          <a:srcRect l="19578" r="22439"/>
          <a:stretch/>
        </p:blipFill>
        <p:spPr>
          <a:xfrm>
            <a:off x="1040935" y="3383808"/>
            <a:ext cx="779578" cy="1344479"/>
          </a:xfrm>
          <a:prstGeom prst="rect">
            <a:avLst/>
          </a:prstGeom>
        </p:spPr>
      </p:pic>
      <p:pic>
        <p:nvPicPr>
          <p:cNvPr id="7" name="Image 6"/>
          <p:cNvPicPr>
            <a:picLocks noChangeAspect="1"/>
          </p:cNvPicPr>
          <p:nvPr/>
        </p:nvPicPr>
        <p:blipFill rotWithShape="1">
          <a:blip r:embed="rId2"/>
          <a:srcRect l="19578" r="22439"/>
          <a:stretch/>
        </p:blipFill>
        <p:spPr>
          <a:xfrm>
            <a:off x="1871849" y="3383808"/>
            <a:ext cx="779578" cy="1344479"/>
          </a:xfrm>
          <a:prstGeom prst="rect">
            <a:avLst/>
          </a:prstGeom>
        </p:spPr>
      </p:pic>
      <p:sp>
        <p:nvSpPr>
          <p:cNvPr id="8" name="Espace réservé du contenu 2"/>
          <p:cNvSpPr txBox="1">
            <a:spLocks/>
          </p:cNvSpPr>
          <p:nvPr/>
        </p:nvSpPr>
        <p:spPr>
          <a:xfrm>
            <a:off x="3334379" y="3673252"/>
            <a:ext cx="3241261" cy="730676"/>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 typeface="Arial"/>
              <a:buNone/>
            </a:pPr>
            <a:r>
              <a:rPr lang="fr-FR" sz="4000" dirty="0" smtClean="0"/>
              <a:t>Assez difficile</a:t>
            </a:r>
            <a:endParaRPr lang="fr-FR" sz="4000" dirty="0"/>
          </a:p>
        </p:txBody>
      </p:sp>
      <p:pic>
        <p:nvPicPr>
          <p:cNvPr id="9" name="Image 8"/>
          <p:cNvPicPr>
            <a:picLocks noChangeAspect="1"/>
          </p:cNvPicPr>
          <p:nvPr/>
        </p:nvPicPr>
        <p:blipFill rotWithShape="1">
          <a:blip r:embed="rId2"/>
          <a:srcRect l="19578" r="22439"/>
          <a:stretch/>
        </p:blipFill>
        <p:spPr>
          <a:xfrm>
            <a:off x="655748" y="5095484"/>
            <a:ext cx="779578" cy="1344479"/>
          </a:xfrm>
          <a:prstGeom prst="rect">
            <a:avLst/>
          </a:prstGeom>
        </p:spPr>
      </p:pic>
      <p:pic>
        <p:nvPicPr>
          <p:cNvPr id="10" name="Image 9"/>
          <p:cNvPicPr>
            <a:picLocks noChangeAspect="1"/>
          </p:cNvPicPr>
          <p:nvPr/>
        </p:nvPicPr>
        <p:blipFill rotWithShape="1">
          <a:blip r:embed="rId2"/>
          <a:srcRect l="19578" r="22439"/>
          <a:stretch/>
        </p:blipFill>
        <p:spPr>
          <a:xfrm>
            <a:off x="1486662" y="5095484"/>
            <a:ext cx="779578" cy="1344479"/>
          </a:xfrm>
          <a:prstGeom prst="rect">
            <a:avLst/>
          </a:prstGeom>
        </p:spPr>
      </p:pic>
      <p:pic>
        <p:nvPicPr>
          <p:cNvPr id="11" name="Image 10"/>
          <p:cNvPicPr>
            <a:picLocks noChangeAspect="1"/>
          </p:cNvPicPr>
          <p:nvPr/>
        </p:nvPicPr>
        <p:blipFill rotWithShape="1">
          <a:blip r:embed="rId2"/>
          <a:srcRect l="19578" r="22439"/>
          <a:stretch/>
        </p:blipFill>
        <p:spPr>
          <a:xfrm>
            <a:off x="2330549" y="5095484"/>
            <a:ext cx="779578" cy="1344479"/>
          </a:xfrm>
          <a:prstGeom prst="rect">
            <a:avLst/>
          </a:prstGeom>
        </p:spPr>
      </p:pic>
      <p:sp>
        <p:nvSpPr>
          <p:cNvPr id="12" name="Espace réservé du contenu 2"/>
          <p:cNvSpPr txBox="1">
            <a:spLocks/>
          </p:cNvSpPr>
          <p:nvPr/>
        </p:nvSpPr>
        <p:spPr>
          <a:xfrm>
            <a:off x="3776171" y="5352778"/>
            <a:ext cx="3241261" cy="730676"/>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 typeface="Arial"/>
              <a:buNone/>
            </a:pPr>
            <a:r>
              <a:rPr lang="fr-FR" sz="4000" dirty="0" smtClean="0"/>
              <a:t>Très difficile</a:t>
            </a:r>
            <a:endParaRPr lang="fr-FR" sz="4000" dirty="0"/>
          </a:p>
        </p:txBody>
      </p:sp>
    </p:spTree>
    <p:extLst>
      <p:ext uri="{BB962C8B-B14F-4D97-AF65-F5344CB8AC3E}">
        <p14:creationId xmlns:p14="http://schemas.microsoft.com/office/powerpoint/2010/main" val="241644100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94219" y="1318151"/>
            <a:ext cx="7772400" cy="3343601"/>
          </a:xfrm>
        </p:spPr>
        <p:txBody>
          <a:bodyPr>
            <a:normAutofit/>
          </a:bodyPr>
          <a:lstStyle/>
          <a:p>
            <a:r>
              <a:rPr lang="fr-FR" dirty="0" smtClean="0"/>
              <a:t>Maintenant,</a:t>
            </a:r>
            <a:br>
              <a:rPr lang="fr-FR" dirty="0" smtClean="0"/>
            </a:br>
            <a:r>
              <a:rPr lang="fr-FR" dirty="0" smtClean="0"/>
              <a:t>vous êtes fin prêts!?!</a:t>
            </a:r>
            <a:br>
              <a:rPr lang="fr-FR" dirty="0" smtClean="0"/>
            </a:br>
            <a:r>
              <a:rPr lang="fr-FR" dirty="0" smtClean="0"/>
              <a:t/>
            </a:r>
            <a:br>
              <a:rPr lang="fr-FR" dirty="0" smtClean="0"/>
            </a:br>
            <a:r>
              <a:rPr lang="fr-FR" dirty="0" smtClean="0"/>
              <a:t>C’est parti…</a:t>
            </a:r>
            <a:endParaRPr lang="fr-FR" dirty="0"/>
          </a:p>
        </p:txBody>
      </p:sp>
    </p:spTree>
    <p:extLst>
      <p:ext uri="{BB962C8B-B14F-4D97-AF65-F5344CB8AC3E}">
        <p14:creationId xmlns:p14="http://schemas.microsoft.com/office/powerpoint/2010/main" val="191102352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extLst>
              <p:ext uri="{D42A27DB-BD31-4B8C-83A1-F6EECF244321}">
                <p14:modId xmlns:p14="http://schemas.microsoft.com/office/powerpoint/2010/main" val="2528342353"/>
              </p:ext>
            </p:extLst>
          </p:nvPr>
        </p:nvGraphicFramePr>
        <p:xfrm>
          <a:off x="138871" y="3555675"/>
          <a:ext cx="8847945" cy="1584046"/>
        </p:xfrm>
        <a:graphic>
          <a:graphicData uri="http://schemas.openxmlformats.org/drawingml/2006/table">
            <a:tbl>
              <a:tblPr firstRow="1" bandRow="1">
                <a:tableStyleId>{912C8C85-51F0-491E-9774-3900AFEF0FD7}</a:tableStyleId>
              </a:tblPr>
              <a:tblGrid>
                <a:gridCol w="1769589"/>
                <a:gridCol w="1769589"/>
                <a:gridCol w="1769589"/>
                <a:gridCol w="1769589"/>
                <a:gridCol w="1769589"/>
              </a:tblGrid>
              <a:tr h="792023">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792023">
                <a:tc>
                  <a:txBody>
                    <a:bodyPr/>
                    <a:lstStyle/>
                    <a:p>
                      <a:pPr algn="ct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00035"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16</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6" name="Image 5"/>
          <p:cNvPicPr>
            <a:picLocks noChangeAspect="1"/>
          </p:cNvPicPr>
          <p:nvPr/>
        </p:nvPicPr>
        <p:blipFill rotWithShape="1">
          <a:blip r:embed="rId3"/>
          <a:srcRect l="19578" r="22439"/>
          <a:stretch/>
        </p:blipFill>
        <p:spPr>
          <a:xfrm>
            <a:off x="463576" y="5956983"/>
            <a:ext cx="455268" cy="785166"/>
          </a:xfrm>
          <a:prstGeom prst="rect">
            <a:avLst/>
          </a:prstGeom>
        </p:spPr>
      </p:pic>
      <p:sp>
        <p:nvSpPr>
          <p:cNvPr id="7" name="Rectangle 6"/>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nvGrpSpPr>
          <p:cNvPr id="14" name="Grouper 13"/>
          <p:cNvGrpSpPr/>
          <p:nvPr/>
        </p:nvGrpSpPr>
        <p:grpSpPr>
          <a:xfrm>
            <a:off x="463576" y="1820"/>
            <a:ext cx="6781518" cy="3139148"/>
            <a:chOff x="463576" y="1820"/>
            <a:chExt cx="6781518" cy="3139148"/>
          </a:xfrm>
        </p:grpSpPr>
        <p:pic>
          <p:nvPicPr>
            <p:cNvPr id="9" name="Image 8"/>
            <p:cNvPicPr>
              <a:picLocks noChangeAspect="1"/>
            </p:cNvPicPr>
            <p:nvPr/>
          </p:nvPicPr>
          <p:blipFill>
            <a:blip r:embed="rId4"/>
            <a:stretch>
              <a:fillRect/>
            </a:stretch>
          </p:blipFill>
          <p:spPr>
            <a:xfrm>
              <a:off x="463576" y="1820"/>
              <a:ext cx="6781518" cy="3139148"/>
            </a:xfrm>
            <a:prstGeom prst="rect">
              <a:avLst/>
            </a:prstGeom>
          </p:spPr>
        </p:pic>
        <p:grpSp>
          <p:nvGrpSpPr>
            <p:cNvPr id="13" name="Grouper 12"/>
            <p:cNvGrpSpPr/>
            <p:nvPr/>
          </p:nvGrpSpPr>
          <p:grpSpPr>
            <a:xfrm>
              <a:off x="2046726" y="1947980"/>
              <a:ext cx="1171321" cy="591791"/>
              <a:chOff x="2046726" y="1947980"/>
              <a:chExt cx="1171321" cy="591791"/>
            </a:xfrm>
          </p:grpSpPr>
          <p:sp>
            <p:nvSpPr>
              <p:cNvPr id="10" name="Rectangle 9"/>
              <p:cNvSpPr/>
              <p:nvPr/>
            </p:nvSpPr>
            <p:spPr>
              <a:xfrm>
                <a:off x="2046726" y="2157572"/>
                <a:ext cx="875408" cy="38219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smtClean="0"/>
                  <a:t>O,60m</a:t>
                </a:r>
                <a:endParaRPr lang="fr-FR" dirty="0"/>
              </a:p>
            </p:txBody>
          </p:sp>
          <p:cxnSp>
            <p:nvCxnSpPr>
              <p:cNvPr id="12" name="Connecteur droit avec flèche 11"/>
              <p:cNvCxnSpPr/>
              <p:nvPr/>
            </p:nvCxnSpPr>
            <p:spPr>
              <a:xfrm>
                <a:off x="2774179" y="1947980"/>
                <a:ext cx="443868" cy="221921"/>
              </a:xfrm>
              <a:prstGeom prst="straightConnector1">
                <a:avLst/>
              </a:prstGeom>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grpSp>
      </p:grpSp>
      <p:sp>
        <p:nvSpPr>
          <p:cNvPr id="2" name="Titre 1"/>
          <p:cNvSpPr>
            <a:spLocks noGrp="1"/>
          </p:cNvSpPr>
          <p:nvPr>
            <p:ph type="title"/>
          </p:nvPr>
        </p:nvSpPr>
        <p:spPr>
          <a:xfrm>
            <a:off x="95742" y="2737036"/>
            <a:ext cx="7138582" cy="674449"/>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fr-FR" sz="2400" dirty="0" smtClean="0"/>
              <a:t>Quelle est l’aire en m</a:t>
            </a:r>
            <a:r>
              <a:rPr lang="fr-FR" sz="2400" baseline="30000" dirty="0" smtClean="0"/>
              <a:t>2</a:t>
            </a:r>
            <a:r>
              <a:rPr lang="fr-FR" sz="2400" dirty="0" smtClean="0"/>
              <a:t> du cercle central du terrain de basket?</a:t>
            </a:r>
            <a:endParaRPr lang="fr-FR" sz="2400" dirty="0"/>
          </a:p>
        </p:txBody>
      </p:sp>
      <p:pic>
        <p:nvPicPr>
          <p:cNvPr id="15" name="Image 14"/>
          <p:cNvPicPr>
            <a:picLocks noChangeAspect="1"/>
          </p:cNvPicPr>
          <p:nvPr/>
        </p:nvPicPr>
        <p:blipFill rotWithShape="1">
          <a:blip r:embed="rId3"/>
          <a:srcRect l="19578" r="22439"/>
          <a:stretch/>
        </p:blipFill>
        <p:spPr>
          <a:xfrm>
            <a:off x="1103153" y="5956983"/>
            <a:ext cx="455268" cy="785166"/>
          </a:xfrm>
          <a:prstGeom prst="rect">
            <a:avLst/>
          </a:prstGeom>
        </p:spPr>
      </p:pic>
      <p:graphicFrame>
        <p:nvGraphicFramePr>
          <p:cNvPr id="16" name="Objet 15"/>
          <p:cNvGraphicFramePr>
            <a:graphicFrameLocks noChangeAspect="1"/>
          </p:cNvGraphicFramePr>
          <p:nvPr>
            <p:extLst>
              <p:ext uri="{D42A27DB-BD31-4B8C-83A1-F6EECF244321}">
                <p14:modId xmlns:p14="http://schemas.microsoft.com/office/powerpoint/2010/main" val="3023732495"/>
              </p:ext>
            </p:extLst>
          </p:nvPr>
        </p:nvGraphicFramePr>
        <p:xfrm>
          <a:off x="382943" y="4577058"/>
          <a:ext cx="1370629" cy="438601"/>
        </p:xfrm>
        <a:graphic>
          <a:graphicData uri="http://schemas.openxmlformats.org/presentationml/2006/ole">
            <mc:AlternateContent xmlns:mc="http://schemas.openxmlformats.org/markup-compatibility/2006">
              <mc:Choice xmlns:v="urn:schemas-microsoft-com:vml" Requires="v">
                <p:oleObj spid="_x0000_s5264" name="Equation" r:id="rId5" imgW="635000" imgH="203200" progId="Equation.3">
                  <p:embed/>
                </p:oleObj>
              </mc:Choice>
              <mc:Fallback>
                <p:oleObj name="Equation" r:id="rId5" imgW="635000" imgH="203200" progId="Equation.3">
                  <p:embed/>
                  <p:pic>
                    <p:nvPicPr>
                      <p:cNvPr id="0" name=""/>
                      <p:cNvPicPr/>
                      <p:nvPr/>
                    </p:nvPicPr>
                    <p:blipFill>
                      <a:blip r:embed="rId6"/>
                      <a:stretch>
                        <a:fillRect/>
                      </a:stretch>
                    </p:blipFill>
                    <p:spPr>
                      <a:xfrm>
                        <a:off x="382943" y="4577058"/>
                        <a:ext cx="1370629" cy="438601"/>
                      </a:xfrm>
                      <a:prstGeom prst="rect">
                        <a:avLst/>
                      </a:prstGeom>
                    </p:spPr>
                  </p:pic>
                </p:oleObj>
              </mc:Fallback>
            </mc:AlternateContent>
          </a:graphicData>
        </a:graphic>
      </p:graphicFrame>
      <p:graphicFrame>
        <p:nvGraphicFramePr>
          <p:cNvPr id="17" name="Objet 16"/>
          <p:cNvGraphicFramePr>
            <a:graphicFrameLocks noChangeAspect="1"/>
          </p:cNvGraphicFramePr>
          <p:nvPr>
            <p:extLst>
              <p:ext uri="{D42A27DB-BD31-4B8C-83A1-F6EECF244321}">
                <p14:modId xmlns:p14="http://schemas.microsoft.com/office/powerpoint/2010/main" val="1172413000"/>
              </p:ext>
            </p:extLst>
          </p:nvPr>
        </p:nvGraphicFramePr>
        <p:xfrm>
          <a:off x="2149338" y="4533619"/>
          <a:ext cx="1370629" cy="438601"/>
        </p:xfrm>
        <a:graphic>
          <a:graphicData uri="http://schemas.openxmlformats.org/presentationml/2006/ole">
            <mc:AlternateContent xmlns:mc="http://schemas.openxmlformats.org/markup-compatibility/2006">
              <mc:Choice xmlns:v="urn:schemas-microsoft-com:vml" Requires="v">
                <p:oleObj spid="_x0000_s5265" name="Equation" r:id="rId7" imgW="635000" imgH="203200" progId="Equation.3">
                  <p:embed/>
                </p:oleObj>
              </mc:Choice>
              <mc:Fallback>
                <p:oleObj name="Equation" r:id="rId7" imgW="635000" imgH="203200" progId="Equation.3">
                  <p:embed/>
                  <p:pic>
                    <p:nvPicPr>
                      <p:cNvPr id="0" name=""/>
                      <p:cNvPicPr/>
                      <p:nvPr/>
                    </p:nvPicPr>
                    <p:blipFill>
                      <a:blip r:embed="rId8"/>
                      <a:stretch>
                        <a:fillRect/>
                      </a:stretch>
                    </p:blipFill>
                    <p:spPr>
                      <a:xfrm>
                        <a:off x="2149338" y="4533619"/>
                        <a:ext cx="1370629" cy="438601"/>
                      </a:xfrm>
                      <a:prstGeom prst="rect">
                        <a:avLst/>
                      </a:prstGeom>
                    </p:spPr>
                  </p:pic>
                </p:oleObj>
              </mc:Fallback>
            </mc:AlternateContent>
          </a:graphicData>
        </a:graphic>
      </p:graphicFrame>
      <p:graphicFrame>
        <p:nvGraphicFramePr>
          <p:cNvPr id="18" name="Objet 17"/>
          <p:cNvGraphicFramePr>
            <a:graphicFrameLocks noChangeAspect="1"/>
          </p:cNvGraphicFramePr>
          <p:nvPr>
            <p:extLst>
              <p:ext uri="{D42A27DB-BD31-4B8C-83A1-F6EECF244321}">
                <p14:modId xmlns:p14="http://schemas.microsoft.com/office/powerpoint/2010/main" val="4061275440"/>
              </p:ext>
            </p:extLst>
          </p:nvPr>
        </p:nvGraphicFramePr>
        <p:xfrm>
          <a:off x="3956050" y="4510088"/>
          <a:ext cx="1179513" cy="438150"/>
        </p:xfrm>
        <a:graphic>
          <a:graphicData uri="http://schemas.openxmlformats.org/presentationml/2006/ole">
            <mc:AlternateContent xmlns:mc="http://schemas.openxmlformats.org/markup-compatibility/2006">
              <mc:Choice xmlns:v="urn:schemas-microsoft-com:vml" Requires="v">
                <p:oleObj spid="_x0000_s5266" name="Equation" r:id="rId9" imgW="546100" imgH="203200" progId="Equation.3">
                  <p:embed/>
                </p:oleObj>
              </mc:Choice>
              <mc:Fallback>
                <p:oleObj name="Equation" r:id="rId9" imgW="546100" imgH="203200" progId="Equation.3">
                  <p:embed/>
                  <p:pic>
                    <p:nvPicPr>
                      <p:cNvPr id="0" name=""/>
                      <p:cNvPicPr/>
                      <p:nvPr/>
                    </p:nvPicPr>
                    <p:blipFill>
                      <a:blip r:embed="rId10"/>
                      <a:stretch>
                        <a:fillRect/>
                      </a:stretch>
                    </p:blipFill>
                    <p:spPr>
                      <a:xfrm>
                        <a:off x="3956050" y="4510088"/>
                        <a:ext cx="1179513" cy="438150"/>
                      </a:xfrm>
                      <a:prstGeom prst="rect">
                        <a:avLst/>
                      </a:prstGeom>
                    </p:spPr>
                  </p:pic>
                </p:oleObj>
              </mc:Fallback>
            </mc:AlternateContent>
          </a:graphicData>
        </a:graphic>
      </p:graphicFrame>
      <p:graphicFrame>
        <p:nvGraphicFramePr>
          <p:cNvPr id="19" name="Objet 18"/>
          <p:cNvGraphicFramePr>
            <a:graphicFrameLocks noChangeAspect="1"/>
          </p:cNvGraphicFramePr>
          <p:nvPr>
            <p:extLst>
              <p:ext uri="{D42A27DB-BD31-4B8C-83A1-F6EECF244321}">
                <p14:modId xmlns:p14="http://schemas.microsoft.com/office/powerpoint/2010/main" val="522476396"/>
              </p:ext>
            </p:extLst>
          </p:nvPr>
        </p:nvGraphicFramePr>
        <p:xfrm>
          <a:off x="5745163" y="4533900"/>
          <a:ext cx="1150937" cy="438150"/>
        </p:xfrm>
        <a:graphic>
          <a:graphicData uri="http://schemas.openxmlformats.org/presentationml/2006/ole">
            <mc:AlternateContent xmlns:mc="http://schemas.openxmlformats.org/markup-compatibility/2006">
              <mc:Choice xmlns:v="urn:schemas-microsoft-com:vml" Requires="v">
                <p:oleObj spid="_x0000_s5267" name="Equation" r:id="rId11" imgW="533400" imgH="203200" progId="Equation.3">
                  <p:embed/>
                </p:oleObj>
              </mc:Choice>
              <mc:Fallback>
                <p:oleObj name="Equation" r:id="rId11" imgW="533400" imgH="203200" progId="Equation.3">
                  <p:embed/>
                  <p:pic>
                    <p:nvPicPr>
                      <p:cNvPr id="0" name=""/>
                      <p:cNvPicPr/>
                      <p:nvPr/>
                    </p:nvPicPr>
                    <p:blipFill>
                      <a:blip r:embed="rId12"/>
                      <a:stretch>
                        <a:fillRect/>
                      </a:stretch>
                    </p:blipFill>
                    <p:spPr>
                      <a:xfrm>
                        <a:off x="5745163" y="4533900"/>
                        <a:ext cx="1150937" cy="438150"/>
                      </a:xfrm>
                      <a:prstGeom prst="rect">
                        <a:avLst/>
                      </a:prstGeom>
                    </p:spPr>
                  </p:pic>
                </p:oleObj>
              </mc:Fallback>
            </mc:AlternateContent>
          </a:graphicData>
        </a:graphic>
      </p:graphicFrame>
      <p:graphicFrame>
        <p:nvGraphicFramePr>
          <p:cNvPr id="20" name="Objet 19"/>
          <p:cNvGraphicFramePr>
            <a:graphicFrameLocks noChangeAspect="1"/>
          </p:cNvGraphicFramePr>
          <p:nvPr>
            <p:extLst>
              <p:ext uri="{D42A27DB-BD31-4B8C-83A1-F6EECF244321}">
                <p14:modId xmlns:p14="http://schemas.microsoft.com/office/powerpoint/2010/main" val="1466582880"/>
              </p:ext>
            </p:extLst>
          </p:nvPr>
        </p:nvGraphicFramePr>
        <p:xfrm>
          <a:off x="7510463" y="4500563"/>
          <a:ext cx="1177925" cy="439737"/>
        </p:xfrm>
        <a:graphic>
          <a:graphicData uri="http://schemas.openxmlformats.org/presentationml/2006/ole">
            <mc:AlternateContent xmlns:mc="http://schemas.openxmlformats.org/markup-compatibility/2006">
              <mc:Choice xmlns:v="urn:schemas-microsoft-com:vml" Requires="v">
                <p:oleObj spid="_x0000_s5268" name="Equation" r:id="rId13" imgW="546100" imgH="203200" progId="Equation.3">
                  <p:embed/>
                </p:oleObj>
              </mc:Choice>
              <mc:Fallback>
                <p:oleObj name="Equation" r:id="rId13" imgW="546100" imgH="203200" progId="Equation.3">
                  <p:embed/>
                  <p:pic>
                    <p:nvPicPr>
                      <p:cNvPr id="0" name=""/>
                      <p:cNvPicPr/>
                      <p:nvPr/>
                    </p:nvPicPr>
                    <p:blipFill>
                      <a:blip r:embed="rId14"/>
                      <a:stretch>
                        <a:fillRect/>
                      </a:stretch>
                    </p:blipFill>
                    <p:spPr>
                      <a:xfrm>
                        <a:off x="7510463" y="4500563"/>
                        <a:ext cx="1177925" cy="439737"/>
                      </a:xfrm>
                      <a:prstGeom prst="rect">
                        <a:avLst/>
                      </a:prstGeom>
                    </p:spPr>
                  </p:pic>
                </p:oleObj>
              </mc:Fallback>
            </mc:AlternateContent>
          </a:graphicData>
        </a:graphic>
      </p:graphicFrame>
    </p:spTree>
    <p:extLst>
      <p:ext uri="{BB962C8B-B14F-4D97-AF65-F5344CB8AC3E}">
        <p14:creationId xmlns:p14="http://schemas.microsoft.com/office/powerpoint/2010/main" val="485919065"/>
      </p:ext>
    </p:extLst>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EDUCLOUDQUESTION" val="true"/>
  <p:tag name="EC-QUESTIONTYPE" val="1"/>
  <p:tag name="EC-MAXTIME" val="120"/>
  <p:tag name="EC-RIGHTANSWER" val="B"/>
  <p:tag name="EC-IID" val="2"/>
  <p:tag name="EC-EID" val="2"/>
  <p:tag name="EC-TITLE" val="Question n°14"/>
  <p:tag name="EC-GRADE" val="1,48"/>
  <p:tag name="EC-PENALTY" val="0"/>
  <p:tag name="EC-AC" val="5"/>
  <p:tag name="EC-AA" val="True"/>
  <p:tag name="EC-AF" val="True"/>
  <p:tag name="EC-AM" val="False"/>
  <p:tag name="EC-AS" val="True"/>
  <p:tag name="EC-UL" val="True"/>
  <p:tag name="EC-APC" val="False"/>
  <p:tag name="EC-VERSION" val="2.0"/>
</p:tagLst>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1828</TotalTime>
  <Words>803</Words>
  <Application>Microsoft Macintosh PowerPoint</Application>
  <PresentationFormat>Présentation à l'écran (4:3)</PresentationFormat>
  <Paragraphs>304</Paragraphs>
  <Slides>30</Slides>
  <Notes>1</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30</vt:i4>
      </vt:variant>
    </vt:vector>
  </HeadingPairs>
  <TitlesOfParts>
    <vt:vector size="32" baseType="lpstr">
      <vt:lpstr>Thème Office</vt:lpstr>
      <vt:lpstr>Equation</vt:lpstr>
      <vt:lpstr>Remue-méninges à Magenta</vt:lpstr>
      <vt:lpstr>Présentation PowerPoint</vt:lpstr>
      <vt:lpstr>Trois questions pour apprendre à manipuler la télécommande elles ne comptent pas pour le concours…</vt:lpstr>
      <vt:lpstr>3 + 2 =</vt:lpstr>
      <vt:lpstr>50 x 30=</vt:lpstr>
      <vt:lpstr>1 + 2 + 3 + 4 + 5 =</vt:lpstr>
      <vt:lpstr>Présentation PowerPoint</vt:lpstr>
      <vt:lpstr>Maintenant, vous êtes fin prêts!?!  C’est parti…</vt:lpstr>
      <vt:lpstr>Quelle est l’aire en m2 du cercle central du terrain de basket?</vt:lpstr>
      <vt:lpstr>5 joueurs de basket et leur coach se retrouvent sur le terrain pour s’entrainer. Tout le monde se dit bonjour en se serrant la main. Combien de poignées de mains sont échangées? </vt:lpstr>
      <vt:lpstr>-2016 +1402 =</vt:lpstr>
      <vt:lpstr>L’écriture décimale de                      est</vt:lpstr>
      <vt:lpstr>50 x 0,02 est égal à:</vt:lpstr>
      <vt:lpstr>Coralie agence des nombres différents de 1 à 12. Combien y a-t-il de trios dont la somme est 13 ? Exemple:  le trio (2;5;6)  car 13 = 2 + 5 + 6</vt:lpstr>
      <vt:lpstr>Combien de groupes de deux lettres peut-on faire avec les lettres de ONZE ?  L’ordre des lettres compte.</vt:lpstr>
      <vt:lpstr>L’expression simplifiée de    est:</vt:lpstr>
      <vt:lpstr>                                                                                                                                                                                                                                                 Dans une classe de 28 élèves, il y a sept élèves absents. Quel est le pourcentage des élèves présents ?</vt:lpstr>
      <vt:lpstr>Je suis un nombre entier relatif compris entre -29 et -13. Ma distance à zéro est divisible par 7 et par la somme de mes chiffres. Qui suis-je?</vt:lpstr>
      <vt:lpstr>ABCD et ACEF sont deux rectangles avec B appartenant à [EF ] Quelle est l’aire de ACEF?</vt:lpstr>
      <vt:lpstr>Ce matin Lise s’est réveillée à 8h15 Depuis son réveil, la grande aiguille a balayé un angle de 1 890°. Quelle heure est-il?</vt:lpstr>
      <vt:lpstr>Quelle est la solution de l’équation?  </vt:lpstr>
      <vt:lpstr>Si l’on poursuit ce triangle, quel sera le premier nombre de la 10e ligne ?</vt:lpstr>
      <vt:lpstr>Mareva a ramassé des mangues  qu’elle va vendre au marché. Si elle fait des lots de 2 mangues,  il lui en reste 1 Si elle fait des lotes de 5 mangues,  il lui en reste 2 Quel est le chiffre des unités  du nombre de mangues cueillies?</vt:lpstr>
      <vt:lpstr>Deux guichets d’une poste ouvrent à 8h00 lors qu’arrive un premier client. Chaque guichetier met en moyenne 7 minutes pour servir un client. Toutes les 3 minutes, arrive un client. Combien de temps le 6ème client attendra t-il?</vt:lpstr>
      <vt:lpstr>Anna achète chaque matin un journal et une baguette. Le journal coûte 120f de plus que la baguette. Au bout de quelques jours, elle a dépensé 4 100f pour les journaux et 1 700f pour les baguettes. Quel est le prix d’un journal?</vt:lpstr>
      <vt:lpstr>Quelle est l’aire en m2 du cercle central du terrain de basket?</vt:lpstr>
      <vt:lpstr>La somme du double d’un nombre et de son triple est égale à 19,5. Quel est ce nombre?</vt:lpstr>
      <vt:lpstr>Présentation PowerPoint</vt:lpstr>
      <vt:lpstr>Le drapeau ci-contre est formé de trois bandes de même largeur. Chaque bande est divisée en parties égales dont certaines sont colorées. Quelle fraction de ce drapeau représentent les parties colorées?</vt:lpstr>
      <vt:lpstr>L’ancre marine de Port Moselle mesure 2,5m de hauteur et pèse 1 250kg. Kevin a fabriqué sa réplique réduite,  elle mesure 50cm. Combien pèse-t-elle en kg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Remue-méninges à Magenta</dc:title>
  <dc:creator>Eve Fonteneau</dc:creator>
  <cp:lastModifiedBy>Eve Fonteneau</cp:lastModifiedBy>
  <cp:revision>238</cp:revision>
  <dcterms:created xsi:type="dcterms:W3CDTF">2014-07-29T02:11:52Z</dcterms:created>
  <dcterms:modified xsi:type="dcterms:W3CDTF">2016-10-23T05:30:15Z</dcterms:modified>
</cp:coreProperties>
</file>