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tags/tag1.xml" ContentType="application/vnd.openxmlformats-officedocument.presentationml.tags+xml"/>
  <Override PartName="/ppt/embeddings/oleObject4.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78" r:id="rId4"/>
    <p:sldId id="279" r:id="rId5"/>
    <p:sldId id="280" r:id="rId6"/>
    <p:sldId id="281" r:id="rId7"/>
    <p:sldId id="282" r:id="rId8"/>
    <p:sldId id="283" r:id="rId9"/>
    <p:sldId id="272" r:id="rId10"/>
    <p:sldId id="257" r:id="rId11"/>
    <p:sldId id="259" r:id="rId12"/>
    <p:sldId id="273" r:id="rId13"/>
    <p:sldId id="261" r:id="rId14"/>
    <p:sldId id="262" r:id="rId15"/>
    <p:sldId id="290" r:id="rId16"/>
    <p:sldId id="291" r:id="rId17"/>
    <p:sldId id="287" r:id="rId18"/>
    <p:sldId id="266" r:id="rId19"/>
    <p:sldId id="293" r:id="rId20"/>
    <p:sldId id="292" r:id="rId21"/>
    <p:sldId id="289" r:id="rId22"/>
    <p:sldId id="284" r:id="rId23"/>
    <p:sldId id="274" r:id="rId24"/>
    <p:sldId id="288" r:id="rId25"/>
    <p:sldId id="275" r:id="rId26"/>
    <p:sldId id="285" r:id="rId27"/>
    <p:sldId id="296" r:id="rId28"/>
    <p:sldId id="286" r:id="rId2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101" autoAdjust="0"/>
  </p:normalViewPr>
  <p:slideViewPr>
    <p:cSldViewPr snapToGrid="0" snapToObjects="1">
      <p:cViewPr>
        <p:scale>
          <a:sx n="63" d="100"/>
          <a:sy n="63" d="100"/>
        </p:scale>
        <p:origin x="-2048" y="-5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01/11/16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80831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01/11/16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25344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01/11/16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1285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01/11/16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44041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BE7B16-C3CA-2647-BE03-09E123DB049B}" type="datetimeFigureOut">
              <a:rPr lang="fr-FR" smtClean="0"/>
              <a:t>01/11/16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02553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BE7B16-C3CA-2647-BE03-09E123DB049B}" type="datetimeFigureOut">
              <a:rPr lang="fr-FR" smtClean="0"/>
              <a:t>01/11/16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42540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BE7B16-C3CA-2647-BE03-09E123DB049B}" type="datetimeFigureOut">
              <a:rPr lang="fr-FR" smtClean="0"/>
              <a:t>01/11/16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40789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A9BE7B16-C3CA-2647-BE03-09E123DB049B}" type="datetimeFigureOut">
              <a:rPr lang="fr-FR" smtClean="0"/>
              <a:t>01/11/16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98945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BE7B16-C3CA-2647-BE03-09E123DB049B}" type="datetimeFigureOut">
              <a:rPr lang="fr-FR" smtClean="0"/>
              <a:t>01/11/16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555333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01/11/16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319295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01/11/16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0957010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E7B16-C3CA-2647-BE03-09E123DB049B}" type="datetimeFigureOut">
              <a:rPr lang="fr-FR" smtClean="0"/>
              <a:t>01/11/16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3B815-DA4C-A54A-8748-6F5B7727A246}" type="slidenum">
              <a:rPr lang="fr-FR" smtClean="0"/>
              <a:t>‹#›</a:t>
            </a:fld>
            <a:endParaRPr lang="fr-FR"/>
          </a:p>
        </p:txBody>
      </p:sp>
    </p:spTree>
    <p:extLst>
      <p:ext uri="{BB962C8B-B14F-4D97-AF65-F5344CB8AC3E}">
        <p14:creationId xmlns:p14="http://schemas.microsoft.com/office/powerpoint/2010/main" val="1704402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5.emf"/><Relationship Id="rId5" Type="http://schemas.openxmlformats.org/officeDocument/2006/relationships/image" Target="../media/image3.png"/><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oleObject" Target="../embeddings/oleObject3.bin"/><Relationship Id="rId5" Type="http://schemas.openxmlformats.org/officeDocument/2006/relationships/image" Target="../media/image7.e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10.png"/><Relationship Id="rId5" Type="http://schemas.openxmlformats.org/officeDocument/2006/relationships/image" Target="../media/image11.pn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oleObject" Target="../embeddings/oleObject4.bin"/><Relationship Id="rId5" Type="http://schemas.openxmlformats.org/officeDocument/2006/relationships/image" Target="../media/image13.e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oleObject" Target="../embeddings/oleObject1.bin"/><Relationship Id="rId5" Type="http://schemas.openxmlformats.org/officeDocument/2006/relationships/image" Target="../media/image4.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2130425"/>
            <a:ext cx="7772400" cy="1470025"/>
          </a:xfrm>
        </p:spPr>
        <p:txBody>
          <a:bodyPr/>
          <a:lstStyle/>
          <a:p>
            <a:r>
              <a:rPr lang="fr-FR" dirty="0" smtClean="0"/>
              <a:t>Remue-méninges à Magenta</a:t>
            </a:r>
            <a:endParaRPr lang="fr-FR" dirty="0"/>
          </a:p>
        </p:txBody>
      </p:sp>
      <p:sp>
        <p:nvSpPr>
          <p:cNvPr id="3" name="Sous-titre 2"/>
          <p:cNvSpPr>
            <a:spLocks noGrp="1"/>
          </p:cNvSpPr>
          <p:nvPr>
            <p:ph type="subTitle" idx="1"/>
          </p:nvPr>
        </p:nvSpPr>
        <p:spPr/>
        <p:txBody>
          <a:bodyPr/>
          <a:lstStyle/>
          <a:p>
            <a:r>
              <a:rPr lang="fr-FR" dirty="0" smtClean="0"/>
              <a:t>Le concours des </a:t>
            </a:r>
            <a:r>
              <a:rPr lang="fr-FR" dirty="0"/>
              <a:t>5</a:t>
            </a:r>
            <a:r>
              <a:rPr lang="fr-FR" dirty="0" smtClean="0"/>
              <a:t>èmes</a:t>
            </a:r>
          </a:p>
        </p:txBody>
      </p:sp>
    </p:spTree>
    <p:extLst>
      <p:ext uri="{BB962C8B-B14F-4D97-AF65-F5344CB8AC3E}">
        <p14:creationId xmlns:p14="http://schemas.microsoft.com/office/powerpoint/2010/main" val="1434072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6" y="793852"/>
            <a:ext cx="6426987" cy="1887603"/>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dirty="0" smtClean="0"/>
              <a:t>L’écriture décimale de</a:t>
            </a:r>
            <a:br>
              <a:rPr lang="fr-FR" sz="3600" dirty="0" smtClean="0"/>
            </a:br>
            <a:r>
              <a:rPr lang="fr-FR" sz="3600" dirty="0" smtClean="0"/>
              <a:t>                     est</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1407504601"/>
              </p:ext>
            </p:extLst>
          </p:nvPr>
        </p:nvGraphicFramePr>
        <p:xfrm>
          <a:off x="346876" y="3309180"/>
          <a:ext cx="8339925" cy="1731890"/>
        </p:xfrm>
        <a:graphic>
          <a:graphicData uri="http://schemas.openxmlformats.org/drawingml/2006/table">
            <a:tbl>
              <a:tblPr firstRow="1" bandRow="1">
                <a:tableStyleId>{17292A2E-F333-43FB-9621-5CBBE7FDCDCB}</a:tableStyleId>
              </a:tblPr>
              <a:tblGrid>
                <a:gridCol w="1667985"/>
                <a:gridCol w="1667985"/>
                <a:gridCol w="1667985"/>
                <a:gridCol w="1667985"/>
                <a:gridCol w="1667985"/>
              </a:tblGrid>
              <a:tr h="865945">
                <a:tc>
                  <a:txBody>
                    <a:bodyPr/>
                    <a:lstStyle/>
                    <a:p>
                      <a:pPr algn="ctr"/>
                      <a:r>
                        <a:rPr lang="fr-FR" sz="3600" b="0" dirty="0" smtClean="0">
                          <a:latin typeface="Arial"/>
                          <a:cs typeface="Arial"/>
                        </a:rPr>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1,125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0,125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6" name="Objet 5"/>
          <p:cNvGraphicFramePr>
            <a:graphicFrameLocks noChangeAspect="1"/>
          </p:cNvGraphicFramePr>
          <p:nvPr>
            <p:extLst>
              <p:ext uri="{D42A27DB-BD31-4B8C-83A1-F6EECF244321}">
                <p14:modId xmlns:p14="http://schemas.microsoft.com/office/powerpoint/2010/main" val="3314447466"/>
              </p:ext>
            </p:extLst>
          </p:nvPr>
        </p:nvGraphicFramePr>
        <p:xfrm>
          <a:off x="2808288" y="1854200"/>
          <a:ext cx="1120775" cy="622300"/>
        </p:xfrm>
        <a:graphic>
          <a:graphicData uri="http://schemas.openxmlformats.org/presentationml/2006/ole">
            <mc:AlternateContent xmlns:mc="http://schemas.openxmlformats.org/markup-compatibility/2006">
              <mc:Choice xmlns:v="urn:schemas-microsoft-com:vml" Requires="v">
                <p:oleObj spid="_x0000_s1801" name="Equation" r:id="rId3" imgW="342900" imgH="190500" progId="Equation.3">
                  <p:embed/>
                </p:oleObj>
              </mc:Choice>
              <mc:Fallback>
                <p:oleObj name="Equation" r:id="rId3" imgW="342900" imgH="190500" progId="Equation.3">
                  <p:embed/>
                  <p:pic>
                    <p:nvPicPr>
                      <p:cNvPr id="0" name=""/>
                      <p:cNvPicPr/>
                      <p:nvPr/>
                    </p:nvPicPr>
                    <p:blipFill>
                      <a:blip r:embed="rId4"/>
                      <a:stretch>
                        <a:fillRect/>
                      </a:stretch>
                    </p:blipFill>
                    <p:spPr>
                      <a:xfrm>
                        <a:off x="2808288" y="1854200"/>
                        <a:ext cx="1120775" cy="622300"/>
                      </a:xfrm>
                      <a:prstGeom prst="rect">
                        <a:avLst/>
                      </a:prstGeom>
                    </p:spPr>
                  </p:pic>
                </p:oleObj>
              </mc:Fallback>
            </mc:AlternateContent>
          </a:graphicData>
        </a:graphic>
      </p:graphicFrame>
      <p:pic>
        <p:nvPicPr>
          <p:cNvPr id="12" name="Image 11"/>
          <p:cNvPicPr>
            <a:picLocks noChangeAspect="1"/>
          </p:cNvPicPr>
          <p:nvPr/>
        </p:nvPicPr>
        <p:blipFill rotWithShape="1">
          <a:blip r:embed="rId5"/>
          <a:srcRect l="19578" r="22439"/>
          <a:stretch/>
        </p:blipFill>
        <p:spPr>
          <a:xfrm>
            <a:off x="463576" y="5956983"/>
            <a:ext cx="455268" cy="785166"/>
          </a:xfrm>
          <a:prstGeom prst="rect">
            <a:avLst/>
          </a:prstGeom>
        </p:spPr>
      </p:pic>
      <p:sp>
        <p:nvSpPr>
          <p:cNvPr id="13" name="Rectangle 12"/>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7724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224" y="596652"/>
            <a:ext cx="6612032" cy="2084804"/>
          </a:xfrm>
        </p:spPr>
        <p:style>
          <a:lnRef idx="1">
            <a:schemeClr val="accent6"/>
          </a:lnRef>
          <a:fillRef idx="2">
            <a:schemeClr val="accent6"/>
          </a:fillRef>
          <a:effectRef idx="1">
            <a:schemeClr val="accent6"/>
          </a:effectRef>
          <a:fontRef idx="minor">
            <a:schemeClr val="dk1"/>
          </a:fontRef>
        </p:style>
        <p:txBody>
          <a:bodyPr>
            <a:normAutofit/>
          </a:bodyPr>
          <a:lstStyle/>
          <a:p>
            <a:r>
              <a:rPr lang="fr-FR" dirty="0"/>
              <a:t>5</a:t>
            </a:r>
            <a:r>
              <a:rPr lang="fr-FR" dirty="0" smtClean="0"/>
              <a:t>00 x 0,9 est égal à:</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4112231955"/>
              </p:ext>
            </p:extLst>
          </p:nvPr>
        </p:nvGraphicFramePr>
        <p:xfrm>
          <a:off x="346876" y="3236937"/>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350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450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2580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6" y="158769"/>
            <a:ext cx="3382284" cy="2982199"/>
          </a:xfrm>
        </p:spPr>
        <p:style>
          <a:lnRef idx="1">
            <a:schemeClr val="dk1"/>
          </a:lnRef>
          <a:fillRef idx="2">
            <a:schemeClr val="dk1"/>
          </a:fillRef>
          <a:effectRef idx="1">
            <a:schemeClr val="dk1"/>
          </a:effectRef>
          <a:fontRef idx="minor">
            <a:schemeClr val="dk1"/>
          </a:fontRef>
        </p:style>
        <p:txBody>
          <a:bodyPr>
            <a:noAutofit/>
          </a:bodyPr>
          <a:lstStyle/>
          <a:p>
            <a:pPr algn="l"/>
            <a:r>
              <a:rPr lang="fr-FR" sz="2800" dirty="0"/>
              <a:t>La grille suivante contient 35 carrés </a:t>
            </a:r>
            <a:r>
              <a:rPr lang="fr-FR" sz="2800" dirty="0" smtClean="0"/>
              <a:t>unitaires.</a:t>
            </a:r>
            <a:br>
              <a:rPr lang="fr-FR" sz="2800" dirty="0" smtClean="0"/>
            </a:br>
            <a:r>
              <a:rPr lang="fr-FR" sz="2800" dirty="0"/>
              <a:t>Combien </a:t>
            </a:r>
            <a:r>
              <a:rPr lang="fr-FR" sz="2800" dirty="0" err="1"/>
              <a:t>Cléo</a:t>
            </a:r>
            <a:r>
              <a:rPr lang="fr-FR" sz="2800" dirty="0"/>
              <a:t> a-t-il recouvert de carrés unitaires avec </a:t>
            </a:r>
            <a:r>
              <a:rPr lang="fr-FR" sz="2800" dirty="0" smtClean="0"/>
              <a:t>ces 6 </a:t>
            </a:r>
            <a:r>
              <a:rPr lang="fr-FR" sz="2800" dirty="0"/>
              <a:t>pièces ?</a:t>
            </a:r>
          </a:p>
        </p:txBody>
      </p:sp>
      <p:graphicFrame>
        <p:nvGraphicFramePr>
          <p:cNvPr id="5" name="Tableau 4"/>
          <p:cNvGraphicFramePr>
            <a:graphicFrameLocks noGrp="1"/>
          </p:cNvGraphicFramePr>
          <p:nvPr>
            <p:extLst>
              <p:ext uri="{D42A27DB-BD31-4B8C-83A1-F6EECF244321}">
                <p14:modId xmlns:p14="http://schemas.microsoft.com/office/powerpoint/2010/main" val="1532768136"/>
              </p:ext>
            </p:extLst>
          </p:nvPr>
        </p:nvGraphicFramePr>
        <p:xfrm>
          <a:off x="346876" y="331048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10,5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6" name="Grouper 5"/>
          <p:cNvGrpSpPr/>
          <p:nvPr/>
        </p:nvGrpSpPr>
        <p:grpSpPr>
          <a:xfrm>
            <a:off x="463576" y="5956983"/>
            <a:ext cx="917271" cy="788436"/>
            <a:chOff x="463576" y="5956983"/>
            <a:chExt cx="917271" cy="788436"/>
          </a:xfrm>
        </p:grpSpPr>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13" name="Image 12"/>
          <p:cNvPicPr>
            <a:picLocks noChangeAspect="1"/>
          </p:cNvPicPr>
          <p:nvPr/>
        </p:nvPicPr>
        <p:blipFill rotWithShape="1">
          <a:blip r:embed="rId2"/>
          <a:srcRect l="19578" r="22439"/>
          <a:stretch/>
        </p:blipFill>
        <p:spPr>
          <a:xfrm>
            <a:off x="1480327" y="5937944"/>
            <a:ext cx="455268" cy="785166"/>
          </a:xfrm>
          <a:prstGeom prst="rect">
            <a:avLst/>
          </a:prstGeom>
        </p:spPr>
      </p:pic>
      <p:pic>
        <p:nvPicPr>
          <p:cNvPr id="4" name="Image 3"/>
          <p:cNvPicPr>
            <a:picLocks noChangeAspect="1"/>
          </p:cNvPicPr>
          <p:nvPr/>
        </p:nvPicPr>
        <p:blipFill rotWithShape="1">
          <a:blip r:embed="rId3"/>
          <a:srcRect l="7448" r="7520" b="7792"/>
          <a:stretch/>
        </p:blipFill>
        <p:spPr>
          <a:xfrm>
            <a:off x="3894062" y="486201"/>
            <a:ext cx="3261894" cy="2496853"/>
          </a:xfrm>
          <a:prstGeom prst="rect">
            <a:avLst/>
          </a:prstGeom>
        </p:spPr>
      </p:pic>
    </p:spTree>
    <p:extLst>
      <p:ext uri="{BB962C8B-B14F-4D97-AF65-F5344CB8AC3E}">
        <p14:creationId xmlns:p14="http://schemas.microsoft.com/office/powerpoint/2010/main" val="3214894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39" y="634398"/>
            <a:ext cx="6662557" cy="1973098"/>
          </a:xfrm>
        </p:spPr>
        <p:style>
          <a:lnRef idx="1">
            <a:schemeClr val="accent3"/>
          </a:lnRef>
          <a:fillRef idx="2">
            <a:schemeClr val="accent3"/>
          </a:fillRef>
          <a:effectRef idx="1">
            <a:schemeClr val="accent3"/>
          </a:effectRef>
          <a:fontRef idx="minor">
            <a:schemeClr val="dk1"/>
          </a:fontRef>
        </p:style>
        <p:txBody>
          <a:bodyPr>
            <a:noAutofit/>
          </a:bodyPr>
          <a:lstStyle/>
          <a:p>
            <a:pPr>
              <a:lnSpc>
                <a:spcPct val="130000"/>
              </a:lnSpc>
            </a:pPr>
            <a:r>
              <a:rPr lang="fr-FR" sz="2800" dirty="0"/>
              <a:t>Combien de groupes de deux lettres peut-on faire avec les lettres de </a:t>
            </a:r>
            <a:r>
              <a:rPr lang="fr-FR" sz="2800" dirty="0" smtClean="0"/>
              <a:t>NEUF ? </a:t>
            </a:r>
            <a:br>
              <a:rPr lang="fr-FR" sz="2800" dirty="0" smtClean="0"/>
            </a:br>
            <a:r>
              <a:rPr lang="fr-FR" sz="2800" dirty="0" smtClean="0"/>
              <a:t>L’ordre des lettres compte.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3180191188"/>
              </p:ext>
            </p:extLst>
          </p:nvPr>
        </p:nvGraphicFramePr>
        <p:xfrm>
          <a:off x="187467" y="3351819"/>
          <a:ext cx="8339925" cy="1706819"/>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520966">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66739">
                <a:tc>
                  <a:txBody>
                    <a:bodyPr/>
                    <a:lstStyle/>
                    <a:p>
                      <a:pPr algn="ctr"/>
                      <a:r>
                        <a:rPr lang="fr-FR" sz="5400" dirty="0" smtClean="0"/>
                        <a:t>4</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6</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8</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10</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12</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3" name="Image 12"/>
          <p:cNvPicPr>
            <a:picLocks noChangeAspect="1"/>
          </p:cNvPicPr>
          <p:nvPr/>
        </p:nvPicPr>
        <p:blipFill rotWithShape="1">
          <a:blip r:embed="rId2"/>
          <a:srcRect l="19578" r="22439"/>
          <a:stretch/>
        </p:blipFill>
        <p:spPr>
          <a:xfrm>
            <a:off x="463576" y="5956983"/>
            <a:ext cx="455268" cy="785166"/>
          </a:xfrm>
          <a:prstGeom prst="rect">
            <a:avLst/>
          </a:prstGeom>
        </p:spPr>
      </p:pic>
      <p:sp>
        <p:nvSpPr>
          <p:cNvPr id="15" name="Rectangle 14"/>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15"/>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spTree>
    <p:extLst>
      <p:ext uri="{BB962C8B-B14F-4D97-AF65-F5344CB8AC3E}">
        <p14:creationId xmlns:p14="http://schemas.microsoft.com/office/powerpoint/2010/main" val="2357548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353943"/>
            <a:ext cx="6680196" cy="1727714"/>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dirty="0" smtClean="0"/>
              <a:t> </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2869887359"/>
              </p:ext>
            </p:extLst>
          </p:nvPr>
        </p:nvGraphicFramePr>
        <p:xfrm>
          <a:off x="346876" y="3384343"/>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23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4" name="Image 13"/>
          <p:cNvPicPr>
            <a:picLocks noChangeAspect="1"/>
          </p:cNvPicPr>
          <p:nvPr/>
        </p:nvPicPr>
        <p:blipFill rotWithShape="1">
          <a:blip r:embed="rId3"/>
          <a:srcRect l="19578" r="22439"/>
          <a:stretch/>
        </p:blipFill>
        <p:spPr>
          <a:xfrm>
            <a:off x="463576" y="5956983"/>
            <a:ext cx="455268" cy="785166"/>
          </a:xfrm>
          <a:prstGeom prst="rect">
            <a:avLst/>
          </a:prstGeom>
        </p:spPr>
      </p:pic>
      <p:sp>
        <p:nvSpPr>
          <p:cNvPr id="16" name="Rectangle 1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Connecteur droit 1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aphicFrame>
        <p:nvGraphicFramePr>
          <p:cNvPr id="4" name="Objet 3"/>
          <p:cNvGraphicFramePr>
            <a:graphicFrameLocks noChangeAspect="1"/>
          </p:cNvGraphicFramePr>
          <p:nvPr>
            <p:extLst>
              <p:ext uri="{D42A27DB-BD31-4B8C-83A1-F6EECF244321}">
                <p14:modId xmlns:p14="http://schemas.microsoft.com/office/powerpoint/2010/main" val="277541111"/>
              </p:ext>
            </p:extLst>
          </p:nvPr>
        </p:nvGraphicFramePr>
        <p:xfrm>
          <a:off x="1290088" y="595086"/>
          <a:ext cx="5036008" cy="1017375"/>
        </p:xfrm>
        <a:graphic>
          <a:graphicData uri="http://schemas.openxmlformats.org/presentationml/2006/ole">
            <mc:AlternateContent xmlns:mc="http://schemas.openxmlformats.org/markup-compatibility/2006">
              <mc:Choice xmlns:v="urn:schemas-microsoft-com:vml" Requires="v">
                <p:oleObj spid="_x0000_s6164" name="Equation" r:id="rId4" imgW="1257300" imgH="254000" progId="Equation.3">
                  <p:embed/>
                </p:oleObj>
              </mc:Choice>
              <mc:Fallback>
                <p:oleObj name="Equation" r:id="rId4" imgW="1257300" imgH="254000" progId="Equation.3">
                  <p:embed/>
                  <p:pic>
                    <p:nvPicPr>
                      <p:cNvPr id="0" name=""/>
                      <p:cNvPicPr/>
                      <p:nvPr/>
                    </p:nvPicPr>
                    <p:blipFill>
                      <a:blip r:embed="rId5"/>
                      <a:stretch>
                        <a:fillRect/>
                      </a:stretch>
                    </p:blipFill>
                    <p:spPr>
                      <a:xfrm>
                        <a:off x="1290088" y="595086"/>
                        <a:ext cx="5036008" cy="1017375"/>
                      </a:xfrm>
                      <a:prstGeom prst="rect">
                        <a:avLst/>
                      </a:prstGeom>
                    </p:spPr>
                  </p:pic>
                </p:oleObj>
              </mc:Fallback>
            </mc:AlternateContent>
          </a:graphicData>
        </a:graphic>
      </p:graphicFrame>
    </p:spTree>
    <p:extLst>
      <p:ext uri="{BB962C8B-B14F-4D97-AF65-F5344CB8AC3E}">
        <p14:creationId xmlns:p14="http://schemas.microsoft.com/office/powerpoint/2010/main" val="3340319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560" y="260648"/>
            <a:ext cx="7092280" cy="2736304"/>
          </a:xfrm>
        </p:spPr>
        <p:style>
          <a:lnRef idx="1">
            <a:schemeClr val="accent5"/>
          </a:lnRef>
          <a:fillRef idx="2">
            <a:schemeClr val="accent5"/>
          </a:fillRef>
          <a:effectRef idx="1">
            <a:schemeClr val="accent5"/>
          </a:effectRef>
          <a:fontRef idx="minor">
            <a:schemeClr val="dk1"/>
          </a:fontRef>
        </p:style>
        <p:txBody>
          <a:bodyPr>
            <a:noAutofit/>
          </a:bodyPr>
          <a:lstStyle/>
          <a:p>
            <a:r>
              <a:rPr lang="fr-FR" sz="2400" dirty="0" smtClean="0"/>
              <a:t>                                                                                                                                                     </a:t>
            </a:r>
            <a:br>
              <a:rPr lang="fr-FR" sz="2400" dirty="0" smtClean="0"/>
            </a:br>
            <a:r>
              <a:rPr lang="fr-FR" sz="2400" dirty="0" smtClean="0"/>
              <a:t>                                                                                                                                    Paul </a:t>
            </a:r>
            <a:r>
              <a:rPr lang="fr-FR" sz="2400" dirty="0"/>
              <a:t>part </a:t>
            </a:r>
            <a:r>
              <a:rPr lang="fr-FR" sz="2400" dirty="0" smtClean="0"/>
              <a:t>de Nouméa pour </a:t>
            </a:r>
            <a:r>
              <a:rPr lang="fr-FR" sz="2400" dirty="0"/>
              <a:t>se rendre </a:t>
            </a:r>
            <a:r>
              <a:rPr lang="fr-FR" sz="2400" dirty="0" smtClean="0"/>
              <a:t>à Koné. </a:t>
            </a:r>
            <a:r>
              <a:rPr lang="fr-FR" sz="2400" dirty="0"/>
              <a:t>En même temps, Pauline part de </a:t>
            </a:r>
            <a:r>
              <a:rPr lang="fr-FR" sz="2400" dirty="0" smtClean="0"/>
              <a:t>Koné </a:t>
            </a:r>
            <a:r>
              <a:rPr lang="fr-FR" sz="2400" dirty="0"/>
              <a:t>pour se rendre à </a:t>
            </a:r>
            <a:r>
              <a:rPr lang="fr-FR" sz="2400" dirty="0" smtClean="0"/>
              <a:t>Nouméa. </a:t>
            </a:r>
            <a:r>
              <a:rPr lang="fr-FR" sz="2400" dirty="0"/>
              <a:t>La distance entre les deux villes est de </a:t>
            </a:r>
            <a:r>
              <a:rPr lang="fr-FR" sz="2400" dirty="0" smtClean="0"/>
              <a:t>268 km.</a:t>
            </a:r>
            <a:br>
              <a:rPr lang="fr-FR" sz="2400" dirty="0" smtClean="0"/>
            </a:br>
            <a:r>
              <a:rPr lang="fr-FR" sz="2400" dirty="0" smtClean="0"/>
              <a:t> </a:t>
            </a:r>
            <a:r>
              <a:rPr lang="fr-FR" sz="2400" dirty="0"/>
              <a:t>Quand ils ont parcouru le quart du trajet</a:t>
            </a:r>
            <a:r>
              <a:rPr lang="fr-FR" sz="2400" dirty="0" smtClean="0"/>
              <a:t>,</a:t>
            </a:r>
            <a:br>
              <a:rPr lang="fr-FR" sz="2400" dirty="0" smtClean="0"/>
            </a:br>
            <a:r>
              <a:rPr lang="fr-FR" sz="2400" dirty="0" smtClean="0"/>
              <a:t>chacun </a:t>
            </a:r>
            <a:r>
              <a:rPr lang="fr-FR" sz="2400" dirty="0"/>
              <a:t>de son côté prend un repas à un restaurant. </a:t>
            </a:r>
            <a:br>
              <a:rPr lang="fr-FR" sz="2400" dirty="0"/>
            </a:br>
            <a:r>
              <a:rPr lang="fr-FR" sz="2400" dirty="0"/>
              <a:t>Quelle distance y a-t-il entre les deux restaurants ?</a:t>
            </a:r>
            <a:br>
              <a:rPr lang="fr-FR" sz="2400" dirty="0"/>
            </a:br>
            <a:endParaRPr lang="fr-FR" sz="2400" dirty="0"/>
          </a:p>
        </p:txBody>
      </p:sp>
      <p:graphicFrame>
        <p:nvGraphicFramePr>
          <p:cNvPr id="5" name="Tableau 4"/>
          <p:cNvGraphicFramePr>
            <a:graphicFrameLocks noGrp="1"/>
          </p:cNvGraphicFramePr>
          <p:nvPr>
            <p:extLst>
              <p:ext uri="{D42A27DB-BD31-4B8C-83A1-F6EECF244321}">
                <p14:modId xmlns:p14="http://schemas.microsoft.com/office/powerpoint/2010/main" val="66117167"/>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60000"/>
                        <a:lumOff val="40000"/>
                      </a:schemeClr>
                    </a:solidFill>
                  </a:tcPr>
                </a:tc>
              </a:tr>
              <a:tr h="865945">
                <a:tc>
                  <a:txBody>
                    <a:bodyPr/>
                    <a:lstStyle/>
                    <a:p>
                      <a:pPr algn="ctr"/>
                      <a:r>
                        <a:rPr lang="fr-FR" sz="3600" dirty="0" smtClean="0"/>
                        <a:t>268km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134km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62km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67km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536km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13176"/>
            <a:ext cx="9144000" cy="1858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p:cNvPicPr>
            <a:picLocks noChangeAspect="1"/>
          </p:cNvPicPr>
          <p:nvPr/>
        </p:nvPicPr>
        <p:blipFill rotWithShape="1">
          <a:blip r:embed="rId2"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94297531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580" y="120936"/>
            <a:ext cx="6984776" cy="3140968"/>
          </a:xfrm>
        </p:spPr>
        <p:style>
          <a:lnRef idx="1">
            <a:schemeClr val="accent1"/>
          </a:lnRef>
          <a:fillRef idx="2">
            <a:schemeClr val="accent1"/>
          </a:fillRef>
          <a:effectRef idx="1">
            <a:schemeClr val="accent1"/>
          </a:effectRef>
          <a:fontRef idx="minor">
            <a:schemeClr val="dk1"/>
          </a:fontRef>
        </p:style>
        <p:txBody>
          <a:bodyPr>
            <a:noAutofit/>
          </a:bodyPr>
          <a:lstStyle/>
          <a:p>
            <a:r>
              <a:rPr lang="fr-FR" sz="2800" dirty="0"/>
              <a:t>Une famille est composée des deux parents et de deux enfants : un fils et une fille.</a:t>
            </a:r>
            <a:br>
              <a:rPr lang="fr-FR" sz="2800" dirty="0"/>
            </a:br>
            <a:r>
              <a:rPr lang="fr-FR" sz="2800" dirty="0"/>
              <a:t>1. Les parents ont un an de différence.</a:t>
            </a:r>
            <a:br>
              <a:rPr lang="fr-FR" sz="2800" dirty="0"/>
            </a:br>
            <a:r>
              <a:rPr lang="fr-FR" sz="2800" dirty="0"/>
              <a:t>2. La mère est cinq fois plus âgée que le fils.</a:t>
            </a:r>
            <a:br>
              <a:rPr lang="fr-FR" sz="2800" dirty="0"/>
            </a:br>
            <a:r>
              <a:rPr lang="fr-FR" sz="2800" dirty="0"/>
              <a:t>3. Le père est trois fois plus âgé que la fille.</a:t>
            </a:r>
            <a:br>
              <a:rPr lang="fr-FR" sz="2800" dirty="0"/>
            </a:br>
            <a:r>
              <a:rPr lang="fr-FR" sz="2800" dirty="0"/>
              <a:t>4. La mère et son fils ont au total 42 ans.</a:t>
            </a:r>
            <a:br>
              <a:rPr lang="fr-FR" sz="2800" dirty="0"/>
            </a:br>
            <a:r>
              <a:rPr lang="fr-FR" sz="2800" dirty="0"/>
              <a:t>Quel est l’âge de la fille ?</a:t>
            </a:r>
          </a:p>
        </p:txBody>
      </p:sp>
      <p:graphicFrame>
        <p:nvGraphicFramePr>
          <p:cNvPr id="5" name="Tableau 4"/>
          <p:cNvGraphicFramePr>
            <a:graphicFrameLocks noGrp="1"/>
          </p:cNvGraphicFramePr>
          <p:nvPr>
            <p:extLst>
              <p:ext uri="{D42A27DB-BD31-4B8C-83A1-F6EECF244321}">
                <p14:modId xmlns:p14="http://schemas.microsoft.com/office/powerpoint/2010/main" val="321823817"/>
              </p:ext>
            </p:extLst>
          </p:nvPr>
        </p:nvGraphicFramePr>
        <p:xfrm>
          <a:off x="467544" y="3433751"/>
          <a:ext cx="8339925" cy="1511115"/>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74911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r>
              <a:tr h="749115">
                <a:tc>
                  <a:txBody>
                    <a:bodyPr/>
                    <a:lstStyle/>
                    <a:p>
                      <a:pPr algn="ctr"/>
                      <a:r>
                        <a:rPr lang="fr-FR" sz="4400" dirty="0" smtClean="0"/>
                        <a:t>7</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9</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10</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11</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12</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85184"/>
            <a:ext cx="9144000" cy="17867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2" name="Image 21"/>
          <p:cNvPicPr>
            <a:picLocks noChangeAspect="1"/>
          </p:cNvPicPr>
          <p:nvPr/>
        </p:nvPicPr>
        <p:blipFill rotWithShape="1">
          <a:blip r:embed="rId2" cstate="print"/>
          <a:srcRect l="19578" r="22439"/>
          <a:stretch/>
        </p:blipFill>
        <p:spPr>
          <a:xfrm>
            <a:off x="426224" y="5883785"/>
            <a:ext cx="455268" cy="785166"/>
          </a:xfrm>
          <a:prstGeom prst="rect">
            <a:avLst/>
          </a:prstGeom>
        </p:spPr>
      </p:pic>
      <p:pic>
        <p:nvPicPr>
          <p:cNvPr id="8" name="Image 7"/>
          <p:cNvPicPr>
            <a:picLocks noChangeAspect="1"/>
          </p:cNvPicPr>
          <p:nvPr/>
        </p:nvPicPr>
        <p:blipFill rotWithShape="1">
          <a:blip r:embed="rId2" cstate="print"/>
          <a:srcRect l="19578" r="22439"/>
          <a:stretch/>
        </p:blipFill>
        <p:spPr>
          <a:xfrm>
            <a:off x="955672" y="5883785"/>
            <a:ext cx="455268" cy="785166"/>
          </a:xfrm>
          <a:prstGeom prst="rect">
            <a:avLst/>
          </a:prstGeom>
        </p:spPr>
      </p:pic>
      <p:pic>
        <p:nvPicPr>
          <p:cNvPr id="10" name="Image 9"/>
          <p:cNvPicPr>
            <a:picLocks noChangeAspect="1"/>
          </p:cNvPicPr>
          <p:nvPr/>
        </p:nvPicPr>
        <p:blipFill rotWithShape="1">
          <a:blip r:embed="rId2" cstate="print"/>
          <a:srcRect l="19578" r="22439"/>
          <a:stretch/>
        </p:blipFill>
        <p:spPr>
          <a:xfrm>
            <a:off x="1416383" y="5906861"/>
            <a:ext cx="455268" cy="785166"/>
          </a:xfrm>
          <a:prstGeom prst="rect">
            <a:avLst/>
          </a:prstGeom>
        </p:spPr>
      </p:pic>
    </p:spTree>
    <p:extLst>
      <p:ext uri="{BB962C8B-B14F-4D97-AF65-F5344CB8AC3E}">
        <p14:creationId xmlns:p14="http://schemas.microsoft.com/office/powerpoint/2010/main" val="374530927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5" y="437247"/>
            <a:ext cx="6779580" cy="2050156"/>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dirty="0" smtClean="0"/>
              <a:t>Quels sont les deux tiers de 30?</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3729780778"/>
              </p:ext>
            </p:extLst>
          </p:nvPr>
        </p:nvGraphicFramePr>
        <p:xfrm>
          <a:off x="346875" y="3217770"/>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40000"/>
                        <a:lumOff val="60000"/>
                      </a:schemeClr>
                    </a:solidFill>
                  </a:tcPr>
                </a:tc>
              </a:tr>
              <a:tr h="865945">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40594" y="5817421"/>
            <a:ext cx="535724"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6" y="5955585"/>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370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889" y="659868"/>
            <a:ext cx="6814858" cy="1633483"/>
          </a:xfrm>
        </p:spPr>
        <p:style>
          <a:lnRef idx="1">
            <a:schemeClr val="dk1"/>
          </a:lnRef>
          <a:fillRef idx="2">
            <a:schemeClr val="dk1"/>
          </a:fillRef>
          <a:effectRef idx="1">
            <a:schemeClr val="dk1"/>
          </a:effectRef>
          <a:fontRef idx="minor">
            <a:schemeClr val="dk1"/>
          </a:fontRef>
        </p:style>
        <p:txBody>
          <a:bodyPr>
            <a:noAutofit/>
          </a:bodyPr>
          <a:lstStyle/>
          <a:p>
            <a:r>
              <a:rPr lang="fr-FR" sz="3200" dirty="0"/>
              <a:t>Combien y a-t-il de </a:t>
            </a:r>
            <a:r>
              <a:rPr lang="fr-FR" sz="3200" dirty="0" smtClean="0"/>
              <a:t>nombres</a:t>
            </a:r>
            <a:br>
              <a:rPr lang="fr-FR" sz="3200" dirty="0" smtClean="0"/>
            </a:br>
            <a:r>
              <a:rPr lang="fr-FR" sz="3200" dirty="0" smtClean="0"/>
              <a:t> </a:t>
            </a:r>
            <a:r>
              <a:rPr lang="fr-FR" sz="3200" dirty="0"/>
              <a:t>divisibles par </a:t>
            </a:r>
            <a:r>
              <a:rPr lang="fr-FR" sz="3200" dirty="0" smtClean="0"/>
              <a:t>5 </a:t>
            </a:r>
            <a:r>
              <a:rPr lang="fr-FR" sz="3200" dirty="0"/>
              <a:t>entre 9</a:t>
            </a:r>
            <a:r>
              <a:rPr lang="fr-FR" sz="3200" dirty="0" smtClean="0"/>
              <a:t> </a:t>
            </a:r>
            <a:r>
              <a:rPr lang="fr-FR" sz="3200" dirty="0"/>
              <a:t>et </a:t>
            </a:r>
            <a:r>
              <a:rPr lang="fr-FR" sz="3200" dirty="0" smtClean="0"/>
              <a:t>61 inclus </a:t>
            </a:r>
            <a:r>
              <a:rPr lang="fr-FR" sz="3200" dirty="0"/>
              <a:t>?</a:t>
            </a:r>
            <a:endParaRPr lang="fr-FR" sz="3000" dirty="0"/>
          </a:p>
        </p:txBody>
      </p:sp>
      <p:graphicFrame>
        <p:nvGraphicFramePr>
          <p:cNvPr id="5" name="Tableau 4"/>
          <p:cNvGraphicFramePr>
            <a:graphicFrameLocks noGrp="1"/>
          </p:cNvGraphicFramePr>
          <p:nvPr>
            <p:extLst>
              <p:ext uri="{D42A27DB-BD31-4B8C-83A1-F6EECF244321}">
                <p14:modId xmlns:p14="http://schemas.microsoft.com/office/powerpoint/2010/main" val="830005626"/>
              </p:ext>
            </p:extLst>
          </p:nvPr>
        </p:nvGraphicFramePr>
        <p:xfrm>
          <a:off x="346876" y="324783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7410"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1723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3" y="190998"/>
            <a:ext cx="6567465" cy="3255638"/>
          </a:xfrm>
        </p:spPr>
        <p:style>
          <a:lnRef idx="1">
            <a:schemeClr val="accent6"/>
          </a:lnRef>
          <a:fillRef idx="2">
            <a:schemeClr val="accent6"/>
          </a:fillRef>
          <a:effectRef idx="1">
            <a:schemeClr val="accent6"/>
          </a:effectRef>
          <a:fontRef idx="minor">
            <a:schemeClr val="dk1"/>
          </a:fontRef>
        </p:style>
        <p:txBody>
          <a:bodyPr>
            <a:normAutofit/>
          </a:bodyPr>
          <a:lstStyle/>
          <a:p>
            <a:pPr algn="l"/>
            <a:r>
              <a:rPr lang="fr-FR" sz="2800" dirty="0" smtClean="0"/>
              <a:t/>
            </a:r>
            <a:br>
              <a:rPr lang="fr-FR" sz="2800" dirty="0" smtClean="0"/>
            </a:br>
            <a:r>
              <a:rPr lang="fr-FR" sz="2800" dirty="0"/>
              <a:t/>
            </a:r>
            <a:br>
              <a:rPr lang="fr-FR" sz="2800" dirty="0"/>
            </a:br>
            <a:r>
              <a:rPr lang="fr-FR" sz="2800" dirty="0" smtClean="0"/>
              <a:t>Angélica </a:t>
            </a:r>
            <a:r>
              <a:rPr lang="fr-FR" sz="2800" dirty="0"/>
              <a:t>sait planter les choux. Elle plante trois choux dans une première rangée horizontale. Elle augmente de deux choux d’une rangée à l’autre </a:t>
            </a:r>
            <a:r>
              <a:rPr lang="fr-FR" sz="2800" dirty="0" smtClean="0"/>
              <a:t>. Combien de choux aura t-elle planté sur la 49</a:t>
            </a:r>
            <a:r>
              <a:rPr lang="fr-FR" sz="2800" baseline="30000" dirty="0" smtClean="0"/>
              <a:t>ème</a:t>
            </a:r>
            <a:r>
              <a:rPr lang="fr-FR" sz="2800" dirty="0" smtClean="0"/>
              <a:t> rangée?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711081165"/>
              </p:ext>
            </p:extLst>
          </p:nvPr>
        </p:nvGraphicFramePr>
        <p:xfrm>
          <a:off x="467544" y="3607884"/>
          <a:ext cx="8339925" cy="1457918"/>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728959">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r>
              <a:tr h="728959">
                <a:tc>
                  <a:txBody>
                    <a:bodyPr/>
                    <a:lstStyle/>
                    <a:p>
                      <a:pPr algn="ctr"/>
                      <a:r>
                        <a:rPr lang="fr-FR" sz="3600" dirty="0" smtClean="0"/>
                        <a:t>51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267988" y="60468"/>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157192"/>
            <a:ext cx="9144000" cy="1714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rotWithShape="1">
          <a:blip r:embed="rId2" cstate="print"/>
          <a:srcRect l="19578" r="22439"/>
          <a:stretch/>
        </p:blipFill>
        <p:spPr>
          <a:xfrm>
            <a:off x="426224" y="5883785"/>
            <a:ext cx="455268" cy="785166"/>
          </a:xfrm>
          <a:prstGeom prst="rect">
            <a:avLst/>
          </a:prstGeom>
        </p:spPr>
      </p:pic>
      <p:pic>
        <p:nvPicPr>
          <p:cNvPr id="10" name="Image 9"/>
          <p:cNvPicPr>
            <a:picLocks noChangeAspect="1"/>
          </p:cNvPicPr>
          <p:nvPr/>
        </p:nvPicPr>
        <p:blipFill rotWithShape="1">
          <a:blip r:embed="rId2" cstate="print"/>
          <a:srcRect l="19578" r="22439"/>
          <a:stretch/>
        </p:blipFill>
        <p:spPr>
          <a:xfrm>
            <a:off x="1033892" y="5906861"/>
            <a:ext cx="455268" cy="785166"/>
          </a:xfrm>
          <a:prstGeom prst="rect">
            <a:avLst/>
          </a:prstGeom>
        </p:spPr>
      </p:pic>
      <p:pic>
        <p:nvPicPr>
          <p:cNvPr id="6" name="Image 5"/>
          <p:cNvPicPr>
            <a:picLocks noChangeAspect="1"/>
          </p:cNvPicPr>
          <p:nvPr/>
        </p:nvPicPr>
        <p:blipFill>
          <a:blip r:embed="rId3"/>
          <a:stretch>
            <a:fillRect/>
          </a:stretch>
        </p:blipFill>
        <p:spPr>
          <a:xfrm>
            <a:off x="2096828" y="114102"/>
            <a:ext cx="2819400" cy="1054100"/>
          </a:xfrm>
          <a:prstGeom prst="rect">
            <a:avLst/>
          </a:prstGeom>
        </p:spPr>
      </p:pic>
    </p:spTree>
    <p:extLst>
      <p:ext uri="{BB962C8B-B14F-4D97-AF65-F5344CB8AC3E}">
        <p14:creationId xmlns:p14="http://schemas.microsoft.com/office/powerpoint/2010/main" val="31377297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3568700" y="2072151"/>
            <a:ext cx="1993900" cy="4064000"/>
          </a:xfrm>
          <a:prstGeom prst="rect">
            <a:avLst/>
          </a:prstGeom>
        </p:spPr>
      </p:pic>
      <p:sp>
        <p:nvSpPr>
          <p:cNvPr id="6" name="Bulle ronde 5"/>
          <p:cNvSpPr/>
          <p:nvPr/>
        </p:nvSpPr>
        <p:spPr>
          <a:xfrm>
            <a:off x="-386331" y="2265052"/>
            <a:ext cx="3955032" cy="2539852"/>
          </a:xfrm>
          <a:prstGeom prst="wedgeEllipseCallout">
            <a:avLst>
              <a:gd name="adj1" fmla="val 71778"/>
              <a:gd name="adj2" fmla="val 7455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2800" dirty="0"/>
              <a:t>1</a:t>
            </a:r>
            <a:r>
              <a:rPr lang="fr-FR" sz="2800" dirty="0" smtClean="0"/>
              <a:t>. J’allume le boîtier en appuyant sur le bouton bleu en bas</a:t>
            </a:r>
            <a:endParaRPr lang="fr-FR" sz="2800" dirty="0"/>
          </a:p>
        </p:txBody>
      </p:sp>
      <p:sp>
        <p:nvSpPr>
          <p:cNvPr id="8" name="Bulle ronde 7"/>
          <p:cNvSpPr/>
          <p:nvPr/>
        </p:nvSpPr>
        <p:spPr>
          <a:xfrm>
            <a:off x="4621907" y="273274"/>
            <a:ext cx="4324811" cy="2539852"/>
          </a:xfrm>
          <a:prstGeom prst="wedgeEllipseCallout">
            <a:avLst>
              <a:gd name="adj1" fmla="val -39240"/>
              <a:gd name="adj2" fmla="val 9670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smtClean="0"/>
              <a:t>2. Je réponds en appuyant sur une des cinq premières lettres:</a:t>
            </a:r>
          </a:p>
          <a:p>
            <a:pPr algn="ctr"/>
            <a:r>
              <a:rPr lang="fr-FR" sz="2800" dirty="0" smtClean="0"/>
              <a:t>A, B, C, D ou E</a:t>
            </a:r>
            <a:endParaRPr lang="fr-FR" sz="2800" dirty="0"/>
          </a:p>
        </p:txBody>
      </p:sp>
      <p:sp>
        <p:nvSpPr>
          <p:cNvPr id="9" name="Bulle ronde 8"/>
          <p:cNvSpPr/>
          <p:nvPr/>
        </p:nvSpPr>
        <p:spPr>
          <a:xfrm>
            <a:off x="5016137" y="4334222"/>
            <a:ext cx="4324811" cy="2539852"/>
          </a:xfrm>
          <a:prstGeom prst="wedgeEllipseCallout">
            <a:avLst>
              <a:gd name="adj1" fmla="val -53367"/>
              <a:gd name="adj2" fmla="val -6848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800" dirty="0" smtClean="0"/>
              <a:t>4. Je valide ma réponse en appuyant sur la flèche bleue de droite</a:t>
            </a:r>
            <a:endParaRPr lang="fr-FR" sz="2800" dirty="0"/>
          </a:p>
        </p:txBody>
      </p:sp>
      <p:sp>
        <p:nvSpPr>
          <p:cNvPr id="10" name="Bulle ronde 9"/>
          <p:cNvSpPr/>
          <p:nvPr/>
        </p:nvSpPr>
        <p:spPr>
          <a:xfrm>
            <a:off x="0" y="0"/>
            <a:ext cx="4324811" cy="2539852"/>
          </a:xfrm>
          <a:prstGeom prst="wedgeEllipseCallout">
            <a:avLst>
              <a:gd name="adj1" fmla="val 48864"/>
              <a:gd name="adj2" fmla="val 9480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dirty="0" smtClean="0"/>
              <a:t>3. Je peux corriger en appuyant sur la flèche bleu de gauche</a:t>
            </a:r>
            <a:endParaRPr lang="fr-FR" sz="2800" dirty="0"/>
          </a:p>
        </p:txBody>
      </p:sp>
    </p:spTree>
    <p:extLst>
      <p:ext uri="{BB962C8B-B14F-4D97-AF65-F5344CB8AC3E}">
        <p14:creationId xmlns:p14="http://schemas.microsoft.com/office/powerpoint/2010/main" val="1813329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 calcmode="lin" valueType="num">
                                      <p:cBhvr>
                                        <p:cTn id="14" dur="500" fill="hold"/>
                                        <p:tgtEl>
                                          <p:spTgt spid="8"/>
                                        </p:tgtEl>
                                        <p:attrNameLst>
                                          <p:attrName>style.rotation</p:attrName>
                                        </p:attrNameLst>
                                      </p:cBhvr>
                                      <p:tavLst>
                                        <p:tav tm="0">
                                          <p:val>
                                            <p:fltVal val="360"/>
                                          </p:val>
                                        </p:tav>
                                        <p:tav tm="100000">
                                          <p:val>
                                            <p:fltVal val="0"/>
                                          </p:val>
                                        </p:tav>
                                      </p:tavLst>
                                    </p:anim>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25"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21"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2"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23" dur="1000" fill="hold"/>
                                        <p:tgtEl>
                                          <p:spTgt spid="10"/>
                                        </p:tgtEl>
                                        <p:attrNameLst>
                                          <p:attrName>ppt_h</p:attrName>
                                        </p:attrNameLst>
                                      </p:cBhvr>
                                      <p:tavLst>
                                        <p:tav tm="0">
                                          <p:val>
                                            <p:strVal val="#ppt_h"/>
                                          </p:val>
                                        </p:tav>
                                        <p:tav tm="100000">
                                          <p:val>
                                            <p:strVal val="#ppt_h"/>
                                          </p:val>
                                        </p:tav>
                                      </p:tavLst>
                                    </p:anim>
                                    <p:anim calcmode="lin" valueType="num">
                                      <p:cBhvr>
                                        <p:cTn id="24"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25"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26"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27" dur="1000" decel="50000">
                                          <p:stCondLst>
                                            <p:cond delay="0"/>
                                          </p:stCondLst>
                                        </p:cTn>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3" y="188640"/>
            <a:ext cx="6587623" cy="2517272"/>
          </a:xfrm>
        </p:spPr>
        <p:style>
          <a:lnRef idx="1">
            <a:schemeClr val="accent5"/>
          </a:lnRef>
          <a:fillRef idx="2">
            <a:schemeClr val="accent5"/>
          </a:fillRef>
          <a:effectRef idx="1">
            <a:schemeClr val="accent5"/>
          </a:effectRef>
          <a:fontRef idx="minor">
            <a:schemeClr val="dk1"/>
          </a:fontRef>
        </p:style>
        <p:txBody>
          <a:bodyPr>
            <a:normAutofit/>
          </a:bodyPr>
          <a:lstStyle/>
          <a:p>
            <a:r>
              <a:rPr lang="fr-FR" sz="2800" dirty="0" smtClean="0"/>
              <a:t>Un quadrilatère ayant ses diagonales qui se coupent en leur milieu est appelé un:</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2707397160"/>
              </p:ext>
            </p:extLst>
          </p:nvPr>
        </p:nvGraphicFramePr>
        <p:xfrm>
          <a:off x="181420" y="3212976"/>
          <a:ext cx="8626050" cy="1731890"/>
        </p:xfrm>
        <a:graphic>
          <a:graphicData uri="http://schemas.openxmlformats.org/drawingml/2006/table">
            <a:tbl>
              <a:tblPr firstRow="1" bandRow="1">
                <a:tableStyleId>{5A111915-BE36-4E01-A7E5-04B1672EAD32}</a:tableStyleId>
              </a:tblPr>
              <a:tblGrid>
                <a:gridCol w="1552135"/>
                <a:gridCol w="1189300"/>
                <a:gridCol w="2801909"/>
                <a:gridCol w="1794028"/>
                <a:gridCol w="1288678"/>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r>
              <a:tr h="865945">
                <a:tc>
                  <a:txBody>
                    <a:bodyPr/>
                    <a:lstStyle/>
                    <a:p>
                      <a:pPr algn="ctr"/>
                      <a:r>
                        <a:rPr lang="fr-FR" sz="2800" dirty="0" smtClean="0"/>
                        <a:t>Losange</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Carré</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Parallélogramme</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Rectangle</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800" dirty="0" smtClean="0"/>
                        <a:t>cercle</a:t>
                      </a:r>
                      <a:endParaRPr lang="fr-FR" sz="28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flipV="1">
            <a:off x="0" y="5157193"/>
            <a:ext cx="9144000" cy="1668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rotWithShape="1">
          <a:blip r:embed="rId2"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76945850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011083995"/>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6</a:t>
                      </a:r>
                      <a:r>
                        <a:rPr lang="fr-FR" sz="3600" baseline="0" dirty="0" smtClean="0"/>
                        <a:t> cm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6,2</a:t>
                      </a:r>
                      <a:r>
                        <a:rPr lang="fr-FR" sz="3600" baseline="0" dirty="0" smtClean="0"/>
                        <a:t>cm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6,3</a:t>
                      </a:r>
                      <a:r>
                        <a:rPr lang="fr-FR" sz="3600" baseline="0" dirty="0" smtClean="0"/>
                        <a:t> cm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6,4</a:t>
                      </a:r>
                      <a:r>
                        <a:rPr lang="fr-FR" sz="3600" baseline="0" dirty="0" smtClean="0"/>
                        <a:t> cm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6,6</a:t>
                      </a:r>
                      <a:r>
                        <a:rPr lang="fr-FR" sz="3600" baseline="0" dirty="0" smtClean="0"/>
                        <a:t> cm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849739"/>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12" name="Image 11"/>
          <p:cNvPicPr>
            <a:picLocks noChangeAspect="1"/>
          </p:cNvPicPr>
          <p:nvPr/>
        </p:nvPicPr>
        <p:blipFill rotWithShape="1">
          <a:blip r:embed="rId2"/>
          <a:srcRect l="19578" r="22439"/>
          <a:stretch/>
        </p:blipFill>
        <p:spPr>
          <a:xfrm>
            <a:off x="954543" y="5854533"/>
            <a:ext cx="455268" cy="785166"/>
          </a:xfrm>
          <a:prstGeom prst="rect">
            <a:avLst/>
          </a:prstGeom>
        </p:spPr>
      </p:pic>
      <p:sp>
        <p:nvSpPr>
          <p:cNvPr id="13" name="Titre 1"/>
          <p:cNvSpPr txBox="1">
            <a:spLocks/>
          </p:cNvSpPr>
          <p:nvPr/>
        </p:nvSpPr>
        <p:spPr>
          <a:xfrm>
            <a:off x="120948" y="148328"/>
            <a:ext cx="7155955" cy="3116906"/>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4572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l"/>
            <a:r>
              <a:rPr lang="fr-FR" sz="2400" dirty="0" smtClean="0"/>
              <a:t> Sur une étagère, Agnès a rangé côte à côte 3 livres de maths identiques… Chacun mesure 2,2 cm d’épaisseur, dont 2 cm pour les 160 pages et 1 mm pour chaque couverture. Mais, en les ouvrant, surprise ! Un ver a creusé une galerie depuis la page 1 du premier livre en partant de la gauche, jusqu’à la page 160 du troisième livre (toujours en partant de la gauche). Quelle est au minimum la longueur de cette galerie ?</a:t>
            </a:r>
            <a:endParaRPr lang="fr-FR" sz="2400" dirty="0">
              <a:solidFill>
                <a:schemeClr val="tx1"/>
              </a:solidFill>
            </a:endParaRPr>
          </a:p>
        </p:txBody>
      </p:sp>
    </p:spTree>
    <p:extLst>
      <p:ext uri="{BB962C8B-B14F-4D97-AF65-F5344CB8AC3E}">
        <p14:creationId xmlns:p14="http://schemas.microsoft.com/office/powerpoint/2010/main" val="75898740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4167448035"/>
              </p:ext>
            </p:extLst>
          </p:nvPr>
        </p:nvGraphicFramePr>
        <p:xfrm>
          <a:off x="201522" y="3464459"/>
          <a:ext cx="8680424" cy="1731890"/>
        </p:xfrm>
        <a:graphic>
          <a:graphicData uri="http://schemas.openxmlformats.org/drawingml/2006/table">
            <a:tbl>
              <a:tblPr firstRow="1" bandRow="1">
                <a:tableStyleId>{5A111915-BE36-4E01-A7E5-04B1672EAD32}</a:tableStyleId>
              </a:tblPr>
              <a:tblGrid>
                <a:gridCol w="1736085"/>
                <a:gridCol w="1622174"/>
                <a:gridCol w="1464432"/>
                <a:gridCol w="2160163"/>
                <a:gridCol w="1697570"/>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r>
              <a:tr h="865945">
                <a:tc>
                  <a:txBody>
                    <a:bodyPr/>
                    <a:lstStyle/>
                    <a:p>
                      <a:pPr algn="ctr"/>
                      <a:r>
                        <a:rPr lang="fr-FR" sz="3200" dirty="0" smtClean="0"/>
                        <a:t>380</a:t>
                      </a:r>
                      <a:endParaRPr lang="fr-FR" sz="3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200" dirty="0" smtClean="0"/>
                        <a:t>240</a:t>
                      </a:r>
                      <a:endParaRPr lang="fr-FR" sz="3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200" dirty="0" smtClean="0"/>
                        <a:t>140</a:t>
                      </a:r>
                      <a:endParaRPr lang="fr-FR" sz="3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200" dirty="0" smtClean="0"/>
                        <a:t>8400</a:t>
                      </a:r>
                      <a:endParaRPr lang="fr-FR" sz="3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200" dirty="0" smtClean="0"/>
                        <a:t>84</a:t>
                      </a:r>
                      <a:endParaRPr lang="fr-FR" sz="32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3"/>
          <a:srcRect l="19578" r="22439"/>
          <a:stretch/>
        </p:blipFill>
        <p:spPr>
          <a:xfrm>
            <a:off x="463576" y="5815855"/>
            <a:ext cx="455268" cy="785166"/>
          </a:xfrm>
          <a:prstGeom prst="rect">
            <a:avLst/>
          </a:prstGeom>
        </p:spPr>
      </p:pic>
      <p:pic>
        <p:nvPicPr>
          <p:cNvPr id="9" name="Image 8" descr="tmp13.tmp"/>
          <p:cNvPicPr>
            <a:picLocks noChangeAspect="1"/>
          </p:cNvPicPr>
          <p:nvPr>
            <p:custDataLst>
              <p:tags r:id="rId1"/>
            </p:custDataLst>
          </p:nvPr>
        </p:nvPicPr>
        <p:blipFill>
          <a:blip r:embed="rId4"/>
          <a:stretch>
            <a:fillRect/>
          </a:stretch>
        </p:blipFill>
        <p:spPr>
          <a:xfrm>
            <a:off x="4238019" y="6050904"/>
            <a:ext cx="635000" cy="635000"/>
          </a:xfrm>
          <a:prstGeom prst="rect">
            <a:avLst/>
          </a:prstGeom>
        </p:spPr>
      </p:pic>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Titre 1"/>
          <p:cNvSpPr>
            <a:spLocks noGrp="1"/>
          </p:cNvSpPr>
          <p:nvPr>
            <p:ph type="title"/>
          </p:nvPr>
        </p:nvSpPr>
        <p:spPr>
          <a:xfrm>
            <a:off x="194038" y="221714"/>
            <a:ext cx="1741093" cy="2919254"/>
          </a:xfrm>
        </p:spPr>
        <p:style>
          <a:lnRef idx="1">
            <a:schemeClr val="accent3"/>
          </a:lnRef>
          <a:fillRef idx="2">
            <a:schemeClr val="accent3"/>
          </a:fillRef>
          <a:effectRef idx="1">
            <a:schemeClr val="accent3"/>
          </a:effectRef>
          <a:fontRef idx="minor">
            <a:schemeClr val="dk1"/>
          </a:fontRef>
        </p:style>
        <p:txBody>
          <a:bodyPr>
            <a:normAutofit/>
          </a:bodyPr>
          <a:lstStyle/>
          <a:p>
            <a:r>
              <a:rPr lang="fr-FR" sz="2800" dirty="0" smtClean="0"/>
              <a:t>Quel est le périmètre du terrain de rugby en mètre?</a:t>
            </a:r>
            <a:endParaRPr lang="fr-FR" sz="2800" dirty="0"/>
          </a:p>
        </p:txBody>
      </p:sp>
      <p:sp>
        <p:nvSpPr>
          <p:cNvPr id="11" name="Rectangle 10"/>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p:cNvPicPr>
            <a:picLocks noChangeAspect="1"/>
          </p:cNvPicPr>
          <p:nvPr/>
        </p:nvPicPr>
        <p:blipFill>
          <a:blip r:embed="rId5"/>
          <a:stretch>
            <a:fillRect/>
          </a:stretch>
        </p:blipFill>
        <p:spPr>
          <a:xfrm>
            <a:off x="2116548" y="100780"/>
            <a:ext cx="5131282" cy="3335334"/>
          </a:xfrm>
          <a:prstGeom prst="rect">
            <a:avLst/>
          </a:prstGeom>
        </p:spPr>
      </p:pic>
    </p:spTree>
    <p:extLst>
      <p:ext uri="{BB962C8B-B14F-4D97-AF65-F5344CB8AC3E}">
        <p14:creationId xmlns:p14="http://schemas.microsoft.com/office/powerpoint/2010/main" val="89483654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55" y="167596"/>
            <a:ext cx="6814859" cy="2492941"/>
          </a:xfrm>
        </p:spPr>
        <p:style>
          <a:lnRef idx="1">
            <a:schemeClr val="accent5"/>
          </a:lnRef>
          <a:fillRef idx="2">
            <a:schemeClr val="accent5"/>
          </a:fillRef>
          <a:effectRef idx="1">
            <a:schemeClr val="accent5"/>
          </a:effectRef>
          <a:fontRef idx="minor">
            <a:schemeClr val="dk1"/>
          </a:fontRef>
        </p:style>
        <p:txBody>
          <a:bodyPr>
            <a:noAutofit/>
          </a:bodyPr>
          <a:lstStyle/>
          <a:p>
            <a:pPr algn="l"/>
            <a:r>
              <a:rPr lang="fr-FR" sz="2600" dirty="0"/>
              <a:t>6</a:t>
            </a:r>
            <a:r>
              <a:rPr lang="fr-FR" sz="2600" dirty="0" smtClean="0"/>
              <a:t> joueurs de basket et leur coach se retrouvent sur le terrain pour s’entrainer. Tout le monde se dit bonjour en se serrant la main. Combien de poignées de mains sont échangées? </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434993533"/>
              </p:ext>
            </p:extLst>
          </p:nvPr>
        </p:nvGraphicFramePr>
        <p:xfrm>
          <a:off x="346875" y="3503373"/>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8" name="Grouper 7"/>
          <p:cNvGrpSpPr/>
          <p:nvPr/>
        </p:nvGrpSpPr>
        <p:grpSpPr>
          <a:xfrm>
            <a:off x="463576" y="5956983"/>
            <a:ext cx="917271" cy="788436"/>
            <a:chOff x="463576" y="5956983"/>
            <a:chExt cx="917271" cy="788436"/>
          </a:xfrm>
        </p:grpSpPr>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pic>
          <p:nvPicPr>
            <p:cNvPr id="7" name="Image 6"/>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376248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19663874"/>
              </p:ext>
            </p:extLst>
          </p:nvPr>
        </p:nvGraphicFramePr>
        <p:xfrm>
          <a:off x="138871" y="3555675"/>
          <a:ext cx="8847945" cy="1584046"/>
        </p:xfrm>
        <a:graphic>
          <a:graphicData uri="http://schemas.openxmlformats.org/drawingml/2006/table">
            <a:tbl>
              <a:tblPr firstRow="1" bandRow="1">
                <a:tableStyleId>{912C8C85-51F0-491E-9774-3900AFEF0FD7}</a:tableStyleId>
              </a:tblPr>
              <a:tblGrid>
                <a:gridCol w="1769589"/>
                <a:gridCol w="1769589"/>
                <a:gridCol w="1769589"/>
                <a:gridCol w="1769589"/>
                <a:gridCol w="1769589"/>
              </a:tblGrid>
              <a:tr h="792023">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792023">
                <a:tc>
                  <a:txBody>
                    <a:bodyPr/>
                    <a:lstStyle/>
                    <a:p>
                      <a:pPr algn="ctr"/>
                      <a:r>
                        <a:rPr lang="fr-FR" sz="3600" dirty="0" smtClean="0"/>
                        <a:t>1800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00035"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4" name="Image 3"/>
          <p:cNvPicPr>
            <a:picLocks noChangeAspect="1"/>
          </p:cNvPicPr>
          <p:nvPr/>
        </p:nvPicPr>
        <p:blipFill rotWithShape="1">
          <a:blip r:embed="rId3"/>
          <a:srcRect b="20578"/>
          <a:stretch/>
        </p:blipFill>
        <p:spPr>
          <a:xfrm>
            <a:off x="1695024" y="0"/>
            <a:ext cx="5416743" cy="3411485"/>
          </a:xfrm>
          <a:prstGeom prst="rect">
            <a:avLst/>
          </a:prstGeom>
        </p:spPr>
      </p:pic>
      <p:cxnSp>
        <p:nvCxnSpPr>
          <p:cNvPr id="24" name="Connecteur droit avec flèche 23"/>
          <p:cNvCxnSpPr/>
          <p:nvPr/>
        </p:nvCxnSpPr>
        <p:spPr>
          <a:xfrm>
            <a:off x="2011926" y="1180345"/>
            <a:ext cx="3063163" cy="2061403"/>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95742" y="2479160"/>
            <a:ext cx="4056728" cy="932326"/>
          </a:xfrm>
        </p:spPr>
        <p:style>
          <a:lnRef idx="1">
            <a:schemeClr val="accent6"/>
          </a:lnRef>
          <a:fillRef idx="2">
            <a:schemeClr val="accent6"/>
          </a:fillRef>
          <a:effectRef idx="1">
            <a:schemeClr val="accent6"/>
          </a:effectRef>
          <a:fontRef idx="minor">
            <a:schemeClr val="dk1"/>
          </a:fontRef>
        </p:style>
        <p:txBody>
          <a:bodyPr>
            <a:normAutofit/>
          </a:bodyPr>
          <a:lstStyle/>
          <a:p>
            <a:r>
              <a:rPr lang="fr-FR" sz="2400" dirty="0" smtClean="0"/>
              <a:t>Quelle est l’aire en m</a:t>
            </a:r>
            <a:r>
              <a:rPr lang="fr-FR" sz="2400" baseline="30000" dirty="0" smtClean="0"/>
              <a:t>2</a:t>
            </a:r>
            <a:r>
              <a:rPr lang="fr-FR" sz="2400" dirty="0" smtClean="0"/>
              <a:t> </a:t>
            </a:r>
            <a:br>
              <a:rPr lang="fr-FR" sz="2400" dirty="0" smtClean="0"/>
            </a:br>
            <a:r>
              <a:rPr lang="fr-FR" sz="2400" dirty="0" smtClean="0"/>
              <a:t>de la patinoire?</a:t>
            </a:r>
            <a:endParaRPr lang="fr-FR" sz="2400" dirty="0"/>
          </a:p>
        </p:txBody>
      </p:sp>
      <p:sp>
        <p:nvSpPr>
          <p:cNvPr id="11" name="Rectangle 10"/>
          <p:cNvSpPr/>
          <p:nvPr/>
        </p:nvSpPr>
        <p:spPr>
          <a:xfrm>
            <a:off x="2378600" y="1854330"/>
            <a:ext cx="1141368" cy="5442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2800" dirty="0" smtClean="0"/>
              <a:t>60m</a:t>
            </a:r>
            <a:endParaRPr lang="fr-FR" sz="2800" dirty="0"/>
          </a:p>
        </p:txBody>
      </p:sp>
      <p:cxnSp>
        <p:nvCxnSpPr>
          <p:cNvPr id="23" name="Connecteur droit avec flèche 22"/>
          <p:cNvCxnSpPr/>
          <p:nvPr/>
        </p:nvCxnSpPr>
        <p:spPr>
          <a:xfrm flipV="1">
            <a:off x="1920000" y="51619"/>
            <a:ext cx="1869632" cy="875546"/>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1920000" y="51619"/>
            <a:ext cx="1141368" cy="5442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2800" dirty="0"/>
              <a:t>3</a:t>
            </a:r>
            <a:r>
              <a:rPr lang="fr-FR" sz="2800" dirty="0" smtClean="0"/>
              <a:t>0m</a:t>
            </a:r>
            <a:endParaRPr lang="fr-FR" sz="2800" dirty="0"/>
          </a:p>
        </p:txBody>
      </p:sp>
    </p:spTree>
    <p:extLst>
      <p:ext uri="{BB962C8B-B14F-4D97-AF65-F5344CB8AC3E}">
        <p14:creationId xmlns:p14="http://schemas.microsoft.com/office/powerpoint/2010/main" val="120143844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15" name="Grouper 14"/>
          <p:cNvGrpSpPr/>
          <p:nvPr/>
        </p:nvGrpSpPr>
        <p:grpSpPr>
          <a:xfrm>
            <a:off x="426224" y="5769114"/>
            <a:ext cx="910536" cy="804377"/>
            <a:chOff x="426224" y="6031142"/>
            <a:chExt cx="910536" cy="804377"/>
          </a:xfrm>
        </p:grpSpPr>
        <p:pic>
          <p:nvPicPr>
            <p:cNvPr id="12" name="Image 11"/>
            <p:cNvPicPr>
              <a:picLocks noChangeAspect="1"/>
            </p:cNvPicPr>
            <p:nvPr/>
          </p:nvPicPr>
          <p:blipFill rotWithShape="1">
            <a:blip r:embed="rId2"/>
            <a:srcRect l="19578" r="22439"/>
            <a:stretch/>
          </p:blipFill>
          <p:spPr>
            <a:xfrm>
              <a:off x="426224" y="6050353"/>
              <a:ext cx="455268" cy="785166"/>
            </a:xfrm>
            <a:prstGeom prst="rect">
              <a:avLst/>
            </a:prstGeom>
          </p:spPr>
        </p:pic>
        <p:pic>
          <p:nvPicPr>
            <p:cNvPr id="13" name="Image 12"/>
            <p:cNvPicPr>
              <a:picLocks noChangeAspect="1"/>
            </p:cNvPicPr>
            <p:nvPr/>
          </p:nvPicPr>
          <p:blipFill rotWithShape="1">
            <a:blip r:embed="rId2"/>
            <a:srcRect l="19578" r="22439"/>
            <a:stretch/>
          </p:blipFill>
          <p:spPr>
            <a:xfrm>
              <a:off x="881492" y="6031142"/>
              <a:ext cx="455268" cy="785166"/>
            </a:xfrm>
            <a:prstGeom prst="rect">
              <a:avLst/>
            </a:prstGeom>
          </p:spPr>
        </p:pic>
      </p:grpSp>
      <p:pic>
        <p:nvPicPr>
          <p:cNvPr id="18" name="Image 17"/>
          <p:cNvPicPr>
            <a:picLocks noChangeAspect="1"/>
          </p:cNvPicPr>
          <p:nvPr/>
        </p:nvPicPr>
        <p:blipFill rotWithShape="1">
          <a:blip r:embed="rId2"/>
          <a:srcRect l="19578" r="22439"/>
          <a:stretch/>
        </p:blipFill>
        <p:spPr>
          <a:xfrm>
            <a:off x="1388736" y="5772122"/>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Titre 1"/>
          <p:cNvSpPr>
            <a:spLocks noGrp="1"/>
          </p:cNvSpPr>
          <p:nvPr>
            <p:ph type="title"/>
          </p:nvPr>
        </p:nvSpPr>
        <p:spPr>
          <a:xfrm>
            <a:off x="80633" y="188640"/>
            <a:ext cx="7155954" cy="3399087"/>
          </a:xfrm>
        </p:spPr>
        <p:style>
          <a:lnRef idx="1">
            <a:schemeClr val="accent4"/>
          </a:lnRef>
          <a:fillRef idx="2">
            <a:schemeClr val="accent4"/>
          </a:fillRef>
          <a:effectRef idx="1">
            <a:schemeClr val="accent4"/>
          </a:effectRef>
          <a:fontRef idx="minor">
            <a:schemeClr val="dk1"/>
          </a:fontRef>
        </p:style>
        <p:txBody>
          <a:bodyPr>
            <a:noAutofit/>
          </a:bodyPr>
          <a:lstStyle/>
          <a:p>
            <a:r>
              <a:rPr lang="fr-FR" sz="2600" dirty="0" smtClean="0"/>
              <a:t/>
            </a:r>
            <a:br>
              <a:rPr lang="fr-FR" sz="2600" dirty="0" smtClean="0"/>
            </a:br>
            <a:r>
              <a:rPr lang="fr-FR" sz="2600" dirty="0" smtClean="0"/>
              <a:t>                                                                                                      </a:t>
            </a:r>
            <a:r>
              <a:rPr lang="fr-FR" sz="2800" dirty="0" smtClean="0"/>
              <a:t>Jules </a:t>
            </a:r>
            <a:r>
              <a:rPr lang="fr-FR" sz="2800" dirty="0"/>
              <a:t>se rend à un guichet automatique, lequel distribue au hasard des billets de </a:t>
            </a:r>
            <a:r>
              <a:rPr lang="fr-FR" sz="2800" dirty="0" smtClean="0"/>
              <a:t>1000f, de 2000f </a:t>
            </a:r>
            <a:r>
              <a:rPr lang="fr-FR" sz="2800" dirty="0"/>
              <a:t>et de </a:t>
            </a:r>
            <a:r>
              <a:rPr lang="fr-FR" sz="2800" dirty="0" smtClean="0"/>
              <a:t>5000f. Jules veut retirer 14 000f.</a:t>
            </a:r>
            <a:br>
              <a:rPr lang="fr-FR" sz="2800" dirty="0" smtClean="0"/>
            </a:br>
            <a:r>
              <a:rPr lang="fr-FR" sz="2800" dirty="0" smtClean="0"/>
              <a:t>Combien de façons différentes</a:t>
            </a:r>
            <a:br>
              <a:rPr lang="fr-FR" sz="2800" dirty="0" smtClean="0"/>
            </a:br>
            <a:r>
              <a:rPr lang="fr-FR" sz="2800" dirty="0" smtClean="0"/>
              <a:t> la machine peut-elle lui donner 14 000f?</a:t>
            </a:r>
            <a:br>
              <a:rPr lang="fr-FR" sz="2800" dirty="0" smtClean="0"/>
            </a:br>
            <a:r>
              <a:rPr lang="fr-FR" sz="2800" dirty="0" smtClean="0"/>
              <a:t>Exemple:</a:t>
            </a:r>
            <a:br>
              <a:rPr lang="fr-FR" sz="2800" dirty="0" smtClean="0"/>
            </a:br>
            <a:r>
              <a:rPr lang="fr-FR" sz="2800" dirty="0" smtClean="0"/>
              <a:t>14 000 = 5 000 + 5 000 + 2 000 + 1 000 + 1 000</a:t>
            </a:r>
            <a:r>
              <a:rPr lang="fr-FR" sz="2800" dirty="0"/>
              <a:t/>
            </a:r>
            <a:br>
              <a:rPr lang="fr-FR" sz="2800" dirty="0"/>
            </a:br>
            <a:r>
              <a:rPr lang="fr-FR" sz="2800" dirty="0" smtClean="0"/>
              <a:t/>
            </a:r>
            <a:br>
              <a:rPr lang="fr-FR" sz="2800" dirty="0" smtClean="0"/>
            </a:br>
            <a:endParaRPr lang="fr-FR" sz="2800" dirty="0"/>
          </a:p>
        </p:txBody>
      </p:sp>
      <p:graphicFrame>
        <p:nvGraphicFramePr>
          <p:cNvPr id="16" name="Tableau 15"/>
          <p:cNvGraphicFramePr>
            <a:graphicFrameLocks noGrp="1"/>
          </p:cNvGraphicFramePr>
          <p:nvPr>
            <p:extLst>
              <p:ext uri="{D42A27DB-BD31-4B8C-83A1-F6EECF244321}">
                <p14:modId xmlns:p14="http://schemas.microsoft.com/office/powerpoint/2010/main" val="349140402"/>
              </p:ext>
            </p:extLst>
          </p:nvPr>
        </p:nvGraphicFramePr>
        <p:xfrm>
          <a:off x="467544" y="3875512"/>
          <a:ext cx="8339925" cy="134483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67241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lumMod val="40000"/>
                        <a:lumOff val="60000"/>
                      </a:schemeClr>
                    </a:solidFill>
                  </a:tcPr>
                </a:tc>
              </a:tr>
              <a:tr h="672415">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1710201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4030663702"/>
              </p:ext>
            </p:extLst>
          </p:nvPr>
        </p:nvGraphicFramePr>
        <p:xfrm>
          <a:off x="346876" y="3688506"/>
          <a:ext cx="8339925" cy="1444926"/>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722463">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r>
              <a:tr h="722463">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5304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3"/>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346877" y="161246"/>
            <a:ext cx="6647818" cy="297972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smtClean="0"/>
              <a:t>Quel est le nombre qui convient dans l’égalité  à la place du point d’interrogation?</a:t>
            </a:r>
          </a:p>
          <a:p>
            <a:pPr algn="ctr"/>
            <a:endParaRPr lang="fr-FR" sz="2800" dirty="0"/>
          </a:p>
          <a:p>
            <a:pPr algn="ctr"/>
            <a:endParaRPr lang="fr-FR" sz="2800" dirty="0"/>
          </a:p>
        </p:txBody>
      </p:sp>
      <p:graphicFrame>
        <p:nvGraphicFramePr>
          <p:cNvPr id="2" name="Objet 1"/>
          <p:cNvGraphicFramePr>
            <a:graphicFrameLocks noChangeAspect="1"/>
          </p:cNvGraphicFramePr>
          <p:nvPr>
            <p:extLst>
              <p:ext uri="{D42A27DB-BD31-4B8C-83A1-F6EECF244321}">
                <p14:modId xmlns:p14="http://schemas.microsoft.com/office/powerpoint/2010/main" val="543106643"/>
              </p:ext>
            </p:extLst>
          </p:nvPr>
        </p:nvGraphicFramePr>
        <p:xfrm>
          <a:off x="979318" y="1854331"/>
          <a:ext cx="5805615" cy="1017479"/>
        </p:xfrm>
        <a:graphic>
          <a:graphicData uri="http://schemas.openxmlformats.org/presentationml/2006/ole">
            <mc:AlternateContent xmlns:mc="http://schemas.openxmlformats.org/markup-compatibility/2006">
              <mc:Choice xmlns:v="urn:schemas-microsoft-com:vml" Requires="v">
                <p:oleObj spid="_x0000_s7176" name="Equation" r:id="rId4" imgW="1231900" imgH="215900" progId="Equation.3">
                  <p:embed/>
                </p:oleObj>
              </mc:Choice>
              <mc:Fallback>
                <p:oleObj name="Equation" r:id="rId4" imgW="1231900" imgH="215900" progId="Equation.3">
                  <p:embed/>
                  <p:pic>
                    <p:nvPicPr>
                      <p:cNvPr id="0" name=""/>
                      <p:cNvPicPr/>
                      <p:nvPr/>
                    </p:nvPicPr>
                    <p:blipFill>
                      <a:blip r:embed="rId5"/>
                      <a:stretch>
                        <a:fillRect/>
                      </a:stretch>
                    </p:blipFill>
                    <p:spPr>
                      <a:xfrm>
                        <a:off x="979318" y="1854331"/>
                        <a:ext cx="5805615" cy="1017479"/>
                      </a:xfrm>
                      <a:prstGeom prst="rect">
                        <a:avLst/>
                      </a:prstGeom>
                    </p:spPr>
                  </p:pic>
                </p:oleObj>
              </mc:Fallback>
            </mc:AlternateContent>
          </a:graphicData>
        </a:graphic>
      </p:graphicFrame>
    </p:spTree>
    <p:extLst>
      <p:ext uri="{BB962C8B-B14F-4D97-AF65-F5344CB8AC3E}">
        <p14:creationId xmlns:p14="http://schemas.microsoft.com/office/powerpoint/2010/main" val="417634432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886532674"/>
              </p:ext>
            </p:extLst>
          </p:nvPr>
        </p:nvGraphicFramePr>
        <p:xfrm>
          <a:off x="426224" y="3638337"/>
          <a:ext cx="8339925" cy="172205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90861">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r>
              <a:tr h="831189">
                <a:tc>
                  <a:txBody>
                    <a:bodyPr/>
                    <a:lstStyle/>
                    <a:p>
                      <a:pPr algn="ctr"/>
                      <a:r>
                        <a:rPr lang="fr-FR" sz="3600" dirty="0" smtClean="0"/>
                        <a:t>30f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60f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120f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240f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300f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Rectangle 10"/>
          <p:cNvSpPr/>
          <p:nvPr/>
        </p:nvSpPr>
        <p:spPr>
          <a:xfrm>
            <a:off x="0" y="5502525"/>
            <a:ext cx="9144000" cy="13693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2" name="Grouper 5"/>
          <p:cNvGrpSpPr/>
          <p:nvPr/>
        </p:nvGrpSpPr>
        <p:grpSpPr>
          <a:xfrm>
            <a:off x="426224" y="6031142"/>
            <a:ext cx="910536" cy="804377"/>
            <a:chOff x="426224" y="6031142"/>
            <a:chExt cx="910536" cy="804377"/>
          </a:xfrm>
        </p:grpSpPr>
        <p:pic>
          <p:nvPicPr>
            <p:cNvPr id="13" name="Image 12"/>
            <p:cNvPicPr>
              <a:picLocks noChangeAspect="1"/>
            </p:cNvPicPr>
            <p:nvPr/>
          </p:nvPicPr>
          <p:blipFill rotWithShape="1">
            <a:blip r:embed="rId2" cstate="print"/>
            <a:srcRect l="19578" r="22439"/>
            <a:stretch/>
          </p:blipFill>
          <p:spPr>
            <a:xfrm>
              <a:off x="426224" y="6050353"/>
              <a:ext cx="455268" cy="785166"/>
            </a:xfrm>
            <a:prstGeom prst="rect">
              <a:avLst/>
            </a:prstGeom>
          </p:spPr>
        </p:pic>
        <p:pic>
          <p:nvPicPr>
            <p:cNvPr id="14" name="Image 13"/>
            <p:cNvPicPr>
              <a:picLocks noChangeAspect="1"/>
            </p:cNvPicPr>
            <p:nvPr/>
          </p:nvPicPr>
          <p:blipFill rotWithShape="1">
            <a:blip r:embed="rId2" cstate="print"/>
            <a:srcRect l="19578" r="22439"/>
            <a:stretch/>
          </p:blipFill>
          <p:spPr>
            <a:xfrm>
              <a:off x="881492" y="6031142"/>
              <a:ext cx="455268" cy="785166"/>
            </a:xfrm>
            <a:prstGeom prst="rect">
              <a:avLst/>
            </a:prstGeom>
          </p:spPr>
        </p:pic>
      </p:grpSp>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itre 1"/>
          <p:cNvSpPr>
            <a:spLocks noGrp="1"/>
          </p:cNvSpPr>
          <p:nvPr>
            <p:ph type="title"/>
          </p:nvPr>
        </p:nvSpPr>
        <p:spPr>
          <a:xfrm>
            <a:off x="201580" y="115905"/>
            <a:ext cx="7106724" cy="3025063"/>
          </a:xfrm>
        </p:spPr>
        <p:style>
          <a:lnRef idx="1">
            <a:schemeClr val="dk1"/>
          </a:lnRef>
          <a:fillRef idx="2">
            <a:schemeClr val="dk1"/>
          </a:fillRef>
          <a:effectRef idx="1">
            <a:schemeClr val="dk1"/>
          </a:effectRef>
          <a:fontRef idx="minor">
            <a:schemeClr val="dk1"/>
          </a:fontRef>
        </p:style>
        <p:txBody>
          <a:bodyPr>
            <a:noAutofit/>
          </a:bodyPr>
          <a:lstStyle/>
          <a:p>
            <a:r>
              <a:rPr lang="fr-FR" sz="2800" dirty="0" smtClean="0"/>
              <a:t>Johanna voudrait </a:t>
            </a:r>
            <a:r>
              <a:rPr lang="fr-FR" sz="2800" dirty="0"/>
              <a:t>acheter </a:t>
            </a:r>
            <a:r>
              <a:rPr lang="fr-FR" sz="2800" dirty="0" smtClean="0"/>
              <a:t>beaucoup de pommes car elles sont en promo.</a:t>
            </a:r>
            <a:br>
              <a:rPr lang="fr-FR" sz="2800" dirty="0" smtClean="0"/>
            </a:br>
            <a:r>
              <a:rPr lang="fr-FR" sz="2800" dirty="0" smtClean="0"/>
              <a:t>Si elle en achète 30, il lui manquera 600f.</a:t>
            </a:r>
            <a:br>
              <a:rPr lang="fr-FR" sz="2800" dirty="0" smtClean="0"/>
            </a:br>
            <a:r>
              <a:rPr lang="fr-FR" sz="2800" dirty="0" smtClean="0"/>
              <a:t> Elle </a:t>
            </a:r>
            <a:r>
              <a:rPr lang="fr-FR" sz="2800" dirty="0"/>
              <a:t>se dit </a:t>
            </a:r>
            <a:r>
              <a:rPr lang="fr-FR" sz="2800" dirty="0" smtClean="0"/>
              <a:t>alors:</a:t>
            </a:r>
            <a:br>
              <a:rPr lang="fr-FR" sz="2800" dirty="0" smtClean="0"/>
            </a:br>
            <a:r>
              <a:rPr lang="fr-FR" sz="2800" dirty="0" smtClean="0"/>
              <a:t>si </a:t>
            </a:r>
            <a:r>
              <a:rPr lang="fr-FR" sz="2800" dirty="0"/>
              <a:t>j'achète </a:t>
            </a:r>
            <a:r>
              <a:rPr lang="fr-FR" sz="2800" dirty="0" smtClean="0"/>
              <a:t>10 pommes, </a:t>
            </a:r>
            <a:r>
              <a:rPr lang="fr-FR" sz="2800" dirty="0"/>
              <a:t>il me restera </a:t>
            </a:r>
            <a:r>
              <a:rPr lang="fr-FR" sz="2800" dirty="0" smtClean="0"/>
              <a:t>600 francs.</a:t>
            </a:r>
            <a:r>
              <a:rPr lang="fr-FR" sz="2800" dirty="0"/>
              <a:t/>
            </a:r>
            <a:br>
              <a:rPr lang="fr-FR" sz="2800" dirty="0"/>
            </a:br>
            <a:r>
              <a:rPr lang="fr-FR" sz="2800" dirty="0"/>
              <a:t>Combien coûte </a:t>
            </a:r>
            <a:r>
              <a:rPr lang="fr-FR" sz="2800" dirty="0" smtClean="0"/>
              <a:t>une pomme?</a:t>
            </a:r>
            <a:endParaRPr lang="fr-FR" sz="2600" dirty="0" smtClean="0"/>
          </a:p>
        </p:txBody>
      </p:sp>
    </p:spTree>
    <p:extLst>
      <p:ext uri="{BB962C8B-B14F-4D97-AF65-F5344CB8AC3E}">
        <p14:creationId xmlns:p14="http://schemas.microsoft.com/office/powerpoint/2010/main" val="184787551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271" y="232128"/>
            <a:ext cx="7100414" cy="2910734"/>
          </a:xfrm>
        </p:spPr>
        <p:style>
          <a:lnRef idx="1">
            <a:schemeClr val="accent1"/>
          </a:lnRef>
          <a:fillRef idx="2">
            <a:schemeClr val="accent1"/>
          </a:fillRef>
          <a:effectRef idx="1">
            <a:schemeClr val="accent1"/>
          </a:effectRef>
          <a:fontRef idx="minor">
            <a:schemeClr val="dk1"/>
          </a:fontRef>
        </p:style>
        <p:txBody>
          <a:bodyPr>
            <a:noAutofit/>
          </a:bodyPr>
          <a:lstStyle/>
          <a:p>
            <a:r>
              <a:rPr lang="fr-FR" sz="2800" dirty="0" smtClean="0"/>
              <a:t>Jean décide de donner ses 336 CD à ses trois frères, âgés de 12, 14 et 16 ans.</a:t>
            </a:r>
            <a:br>
              <a:rPr lang="fr-FR" sz="2800" dirty="0" smtClean="0"/>
            </a:br>
            <a:r>
              <a:rPr lang="fr-FR" sz="2800" dirty="0" smtClean="0"/>
              <a:t> Il veut les partager proportionnellement</a:t>
            </a:r>
            <a:br>
              <a:rPr lang="fr-FR" sz="2800" dirty="0" smtClean="0"/>
            </a:br>
            <a:r>
              <a:rPr lang="fr-FR" sz="2800" dirty="0" smtClean="0"/>
              <a:t> à l’âge de chacun.</a:t>
            </a:r>
            <a:br>
              <a:rPr lang="fr-FR" sz="2800" dirty="0" smtClean="0"/>
            </a:br>
            <a:r>
              <a:rPr lang="fr-FR" sz="2800" dirty="0" smtClean="0"/>
              <a:t>Combien de CD recevra le plus jeune frère?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3459554657"/>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42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smtClean="0"/>
                        <a:t>100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5" y="5774181"/>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37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819825"/>
            <a:ext cx="7533855" cy="2829201"/>
          </a:xfrm>
        </p:spPr>
        <p:txBody>
          <a:bodyPr>
            <a:normAutofit/>
          </a:bodyPr>
          <a:lstStyle/>
          <a:p>
            <a:r>
              <a:rPr lang="fr-FR" dirty="0" smtClean="0"/>
              <a:t>Trois questions pour apprendre à manipuler la télécommande</a:t>
            </a:r>
            <a:br>
              <a:rPr lang="fr-FR" dirty="0" smtClean="0"/>
            </a:br>
            <a:r>
              <a:rPr lang="fr-FR" dirty="0" smtClean="0"/>
              <a:t>elles ne comptent pas</a:t>
            </a:r>
            <a:br>
              <a:rPr lang="fr-FR" dirty="0" smtClean="0"/>
            </a:br>
            <a:r>
              <a:rPr lang="fr-FR" dirty="0" smtClean="0"/>
              <a:t>pour le concours…</a:t>
            </a:r>
            <a:endParaRPr lang="fr-FR" dirty="0"/>
          </a:p>
        </p:txBody>
      </p:sp>
      <p:pic>
        <p:nvPicPr>
          <p:cNvPr id="5" name="Image 4"/>
          <p:cNvPicPr>
            <a:picLocks noChangeAspect="1"/>
          </p:cNvPicPr>
          <p:nvPr/>
        </p:nvPicPr>
        <p:blipFill>
          <a:blip r:embed="rId2"/>
          <a:stretch>
            <a:fillRect/>
          </a:stretch>
        </p:blipFill>
        <p:spPr>
          <a:xfrm>
            <a:off x="3797300" y="3825851"/>
            <a:ext cx="1536700" cy="2324100"/>
          </a:xfrm>
          <a:prstGeom prst="rect">
            <a:avLst/>
          </a:prstGeom>
        </p:spPr>
      </p:pic>
    </p:spTree>
    <p:extLst>
      <p:ext uri="{BB962C8B-B14F-4D97-AF65-F5344CB8AC3E}">
        <p14:creationId xmlns:p14="http://schemas.microsoft.com/office/powerpoint/2010/main" val="200183323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7955" y="1021124"/>
            <a:ext cx="4847881" cy="1629946"/>
          </a:xfrm>
        </p:spPr>
        <p:style>
          <a:lnRef idx="1">
            <a:schemeClr val="accent3"/>
          </a:lnRef>
          <a:fillRef idx="2">
            <a:schemeClr val="accent3"/>
          </a:fillRef>
          <a:effectRef idx="1">
            <a:schemeClr val="accent3"/>
          </a:effectRef>
          <a:fontRef idx="minor">
            <a:schemeClr val="dk1"/>
          </a:fontRef>
        </p:style>
        <p:txBody>
          <a:bodyPr>
            <a:normAutofit/>
          </a:bodyPr>
          <a:lstStyle/>
          <a:p>
            <a:r>
              <a:rPr lang="fr-FR" sz="9600" dirty="0" smtClean="0"/>
              <a:t>3 + 2 =</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70747618"/>
              </p:ext>
            </p:extLst>
          </p:nvPr>
        </p:nvGraphicFramePr>
        <p:xfrm>
          <a:off x="346874" y="3395896"/>
          <a:ext cx="8339925" cy="1731890"/>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39362"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30176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7625" y="831510"/>
            <a:ext cx="5487405" cy="1646021"/>
          </a:xfrm>
        </p:spPr>
        <p:style>
          <a:lnRef idx="1">
            <a:schemeClr val="accent2"/>
          </a:lnRef>
          <a:fillRef idx="2">
            <a:schemeClr val="accent2"/>
          </a:fillRef>
          <a:effectRef idx="1">
            <a:schemeClr val="accent2"/>
          </a:effectRef>
          <a:fontRef idx="minor">
            <a:schemeClr val="dk1"/>
          </a:fontRef>
        </p:style>
        <p:txBody>
          <a:bodyPr>
            <a:normAutofit/>
          </a:bodyPr>
          <a:lstStyle/>
          <a:p>
            <a:r>
              <a:rPr lang="fr-FR" sz="9600" dirty="0" smtClean="0"/>
              <a:t>50 x 30=</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06124367"/>
              </p:ext>
            </p:extLst>
          </p:nvPr>
        </p:nvGraphicFramePr>
        <p:xfrm>
          <a:off x="346875" y="3346381"/>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26823"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796088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757310"/>
            <a:ext cx="6415600" cy="1782541"/>
          </a:xfrm>
        </p:spPr>
        <p:style>
          <a:lnRef idx="1">
            <a:schemeClr val="accent6"/>
          </a:lnRef>
          <a:fillRef idx="2">
            <a:schemeClr val="accent6"/>
          </a:fillRef>
          <a:effectRef idx="1">
            <a:schemeClr val="accent6"/>
          </a:effectRef>
          <a:fontRef idx="minor">
            <a:schemeClr val="dk1"/>
          </a:fontRef>
        </p:style>
        <p:txBody>
          <a:bodyPr>
            <a:noAutofit/>
          </a:bodyPr>
          <a:lstStyle/>
          <a:p>
            <a:r>
              <a:rPr lang="fr-FR" sz="6000" dirty="0" smtClean="0"/>
              <a:t>1 + 2 + 3 + 4 + 5 =</a:t>
            </a:r>
            <a:endParaRPr lang="fr-FR" sz="6000" dirty="0"/>
          </a:p>
        </p:txBody>
      </p:sp>
      <p:graphicFrame>
        <p:nvGraphicFramePr>
          <p:cNvPr id="5" name="Tableau 4"/>
          <p:cNvGraphicFramePr>
            <a:graphicFrameLocks noGrp="1"/>
          </p:cNvGraphicFramePr>
          <p:nvPr>
            <p:extLst>
              <p:ext uri="{D42A27DB-BD31-4B8C-83A1-F6EECF244321}">
                <p14:modId xmlns:p14="http://schemas.microsoft.com/office/powerpoint/2010/main" val="2792355454"/>
              </p:ext>
            </p:extLst>
          </p:nvPr>
        </p:nvGraphicFramePr>
        <p:xfrm>
          <a:off x="346876" y="3428633"/>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42900"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79209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438" y="603551"/>
            <a:ext cx="7886951" cy="730676"/>
          </a:xfrm>
        </p:spPr>
        <p:txBody>
          <a:bodyPr/>
          <a:lstStyle/>
          <a:p>
            <a:pPr marL="0" indent="0" algn="ctr">
              <a:buNone/>
            </a:pPr>
            <a:r>
              <a:rPr lang="fr-FR" dirty="0" smtClean="0"/>
              <a:t>Des cactus pour le niveau de difficulté…</a:t>
            </a:r>
            <a:endParaRPr lang="fr-FR" dirty="0"/>
          </a:p>
        </p:txBody>
      </p:sp>
      <p:pic>
        <p:nvPicPr>
          <p:cNvPr id="4" name="Image 3"/>
          <p:cNvPicPr>
            <a:picLocks noChangeAspect="1"/>
          </p:cNvPicPr>
          <p:nvPr/>
        </p:nvPicPr>
        <p:blipFill rotWithShape="1">
          <a:blip r:embed="rId2"/>
          <a:srcRect l="19578" r="22439"/>
          <a:stretch/>
        </p:blipFill>
        <p:spPr>
          <a:xfrm>
            <a:off x="1278324" y="1768582"/>
            <a:ext cx="779578" cy="1344479"/>
          </a:xfrm>
          <a:prstGeom prst="rect">
            <a:avLst/>
          </a:prstGeom>
        </p:spPr>
      </p:pic>
      <p:sp>
        <p:nvSpPr>
          <p:cNvPr id="5" name="Espace réservé du contenu 2"/>
          <p:cNvSpPr txBox="1">
            <a:spLocks/>
          </p:cNvSpPr>
          <p:nvPr/>
        </p:nvSpPr>
        <p:spPr>
          <a:xfrm>
            <a:off x="2651427" y="2138401"/>
            <a:ext cx="2943496"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Facile</a:t>
            </a:r>
            <a:endParaRPr lang="fr-FR" sz="4000" dirty="0"/>
          </a:p>
        </p:txBody>
      </p:sp>
      <p:pic>
        <p:nvPicPr>
          <p:cNvPr id="6" name="Image 5"/>
          <p:cNvPicPr>
            <a:picLocks noChangeAspect="1"/>
          </p:cNvPicPr>
          <p:nvPr/>
        </p:nvPicPr>
        <p:blipFill rotWithShape="1">
          <a:blip r:embed="rId2"/>
          <a:srcRect l="19578" r="22439"/>
          <a:stretch/>
        </p:blipFill>
        <p:spPr>
          <a:xfrm>
            <a:off x="1040935" y="3383808"/>
            <a:ext cx="779578" cy="1344479"/>
          </a:xfrm>
          <a:prstGeom prst="rect">
            <a:avLst/>
          </a:prstGeom>
        </p:spPr>
      </p:pic>
      <p:pic>
        <p:nvPicPr>
          <p:cNvPr id="7" name="Image 6"/>
          <p:cNvPicPr>
            <a:picLocks noChangeAspect="1"/>
          </p:cNvPicPr>
          <p:nvPr/>
        </p:nvPicPr>
        <p:blipFill rotWithShape="1">
          <a:blip r:embed="rId2"/>
          <a:srcRect l="19578" r="22439"/>
          <a:stretch/>
        </p:blipFill>
        <p:spPr>
          <a:xfrm>
            <a:off x="1871849" y="3383808"/>
            <a:ext cx="779578" cy="1344479"/>
          </a:xfrm>
          <a:prstGeom prst="rect">
            <a:avLst/>
          </a:prstGeom>
        </p:spPr>
      </p:pic>
      <p:sp>
        <p:nvSpPr>
          <p:cNvPr id="8" name="Espace réservé du contenu 2"/>
          <p:cNvSpPr txBox="1">
            <a:spLocks/>
          </p:cNvSpPr>
          <p:nvPr/>
        </p:nvSpPr>
        <p:spPr>
          <a:xfrm>
            <a:off x="3334379" y="3673252"/>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Assez difficile</a:t>
            </a:r>
            <a:endParaRPr lang="fr-FR" sz="4000" dirty="0"/>
          </a:p>
        </p:txBody>
      </p:sp>
      <p:pic>
        <p:nvPicPr>
          <p:cNvPr id="9" name="Image 8"/>
          <p:cNvPicPr>
            <a:picLocks noChangeAspect="1"/>
          </p:cNvPicPr>
          <p:nvPr/>
        </p:nvPicPr>
        <p:blipFill rotWithShape="1">
          <a:blip r:embed="rId2"/>
          <a:srcRect l="19578" r="22439"/>
          <a:stretch/>
        </p:blipFill>
        <p:spPr>
          <a:xfrm>
            <a:off x="655748" y="5095484"/>
            <a:ext cx="779578" cy="1344479"/>
          </a:xfrm>
          <a:prstGeom prst="rect">
            <a:avLst/>
          </a:prstGeom>
        </p:spPr>
      </p:pic>
      <p:pic>
        <p:nvPicPr>
          <p:cNvPr id="10" name="Image 9"/>
          <p:cNvPicPr>
            <a:picLocks noChangeAspect="1"/>
          </p:cNvPicPr>
          <p:nvPr/>
        </p:nvPicPr>
        <p:blipFill rotWithShape="1">
          <a:blip r:embed="rId2"/>
          <a:srcRect l="19578" r="22439"/>
          <a:stretch/>
        </p:blipFill>
        <p:spPr>
          <a:xfrm>
            <a:off x="1486662" y="5095484"/>
            <a:ext cx="779578" cy="1344479"/>
          </a:xfrm>
          <a:prstGeom prst="rect">
            <a:avLst/>
          </a:prstGeom>
        </p:spPr>
      </p:pic>
      <p:pic>
        <p:nvPicPr>
          <p:cNvPr id="11" name="Image 10"/>
          <p:cNvPicPr>
            <a:picLocks noChangeAspect="1"/>
          </p:cNvPicPr>
          <p:nvPr/>
        </p:nvPicPr>
        <p:blipFill rotWithShape="1">
          <a:blip r:embed="rId2"/>
          <a:srcRect l="19578" r="22439"/>
          <a:stretch/>
        </p:blipFill>
        <p:spPr>
          <a:xfrm>
            <a:off x="2330549" y="5095484"/>
            <a:ext cx="779578" cy="1344479"/>
          </a:xfrm>
          <a:prstGeom prst="rect">
            <a:avLst/>
          </a:prstGeom>
        </p:spPr>
      </p:pic>
      <p:sp>
        <p:nvSpPr>
          <p:cNvPr id="12" name="Espace réservé du contenu 2"/>
          <p:cNvSpPr txBox="1">
            <a:spLocks/>
          </p:cNvSpPr>
          <p:nvPr/>
        </p:nvSpPr>
        <p:spPr>
          <a:xfrm>
            <a:off x="3776171" y="5352778"/>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Très difficile</a:t>
            </a:r>
            <a:endParaRPr lang="fr-FR" sz="4000" dirty="0"/>
          </a:p>
        </p:txBody>
      </p:sp>
    </p:spTree>
    <p:extLst>
      <p:ext uri="{BB962C8B-B14F-4D97-AF65-F5344CB8AC3E}">
        <p14:creationId xmlns:p14="http://schemas.microsoft.com/office/powerpoint/2010/main" val="24164410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403115"/>
            <a:ext cx="7772400" cy="5508295"/>
          </a:xfrm>
        </p:spPr>
        <p:txBody>
          <a:bodyPr>
            <a:normAutofit/>
          </a:bodyPr>
          <a:lstStyle/>
          <a:p>
            <a:r>
              <a:rPr lang="fr-FR" dirty="0" smtClean="0"/>
              <a:t>Attention: Pour chaque question une seule réponse est juste !!!</a:t>
            </a:r>
            <a:br>
              <a:rPr lang="fr-FR" dirty="0" smtClean="0"/>
            </a:br>
            <a:r>
              <a:rPr lang="fr-FR" dirty="0"/>
              <a:t/>
            </a:r>
            <a:br>
              <a:rPr lang="fr-FR" dirty="0"/>
            </a:br>
            <a:r>
              <a:rPr lang="fr-FR" dirty="0" smtClean="0"/>
              <a:t>Maintenant,</a:t>
            </a:r>
            <a:br>
              <a:rPr lang="fr-FR" dirty="0" smtClean="0"/>
            </a:br>
            <a:r>
              <a:rPr lang="fr-FR" dirty="0" smtClean="0"/>
              <a:t>vous êtes fin prêts!?!</a:t>
            </a:r>
            <a:br>
              <a:rPr lang="fr-FR" dirty="0" smtClean="0"/>
            </a:br>
            <a:r>
              <a:rPr lang="fr-FR" dirty="0" smtClean="0"/>
              <a:t/>
            </a:r>
            <a:br>
              <a:rPr lang="fr-FR" dirty="0" smtClean="0"/>
            </a:br>
            <a:r>
              <a:rPr lang="fr-FR" dirty="0" smtClean="0"/>
              <a:t>C’est parti…</a:t>
            </a:r>
            <a:endParaRPr lang="fr-FR" dirty="0"/>
          </a:p>
        </p:txBody>
      </p:sp>
    </p:spTree>
    <p:extLst>
      <p:ext uri="{BB962C8B-B14F-4D97-AF65-F5344CB8AC3E}">
        <p14:creationId xmlns:p14="http://schemas.microsoft.com/office/powerpoint/2010/main" val="19110235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758" y="775647"/>
            <a:ext cx="6967697" cy="1763975"/>
          </a:xfrm>
        </p:spPr>
        <p:style>
          <a:lnRef idx="1">
            <a:schemeClr val="accent5"/>
          </a:lnRef>
          <a:fillRef idx="2">
            <a:schemeClr val="accent5"/>
          </a:fillRef>
          <a:effectRef idx="1">
            <a:schemeClr val="accent5"/>
          </a:effectRef>
          <a:fontRef idx="minor">
            <a:schemeClr val="dk1"/>
          </a:fontRef>
        </p:style>
        <p:txBody>
          <a:bodyPr>
            <a:normAutofit/>
          </a:bodyPr>
          <a:lstStyle/>
          <a:p>
            <a:r>
              <a:rPr lang="fr-FR" dirty="0" smtClean="0"/>
              <a:t> </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1588680144"/>
              </p:ext>
            </p:extLst>
          </p:nvPr>
        </p:nvGraphicFramePr>
        <p:xfrm>
          <a:off x="187467" y="3348667"/>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3"/>
          <a:srcRect l="19578" r="22439"/>
          <a:stretch/>
        </p:blipFill>
        <p:spPr>
          <a:xfrm>
            <a:off x="463576" y="5956983"/>
            <a:ext cx="455268" cy="785166"/>
          </a:xfrm>
          <a:prstGeom prst="rect">
            <a:avLst/>
          </a:prstGeom>
        </p:spPr>
      </p:pic>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aphicFrame>
        <p:nvGraphicFramePr>
          <p:cNvPr id="3" name="Objet 2"/>
          <p:cNvGraphicFramePr>
            <a:graphicFrameLocks noChangeAspect="1"/>
          </p:cNvGraphicFramePr>
          <p:nvPr>
            <p:extLst>
              <p:ext uri="{D42A27DB-BD31-4B8C-83A1-F6EECF244321}">
                <p14:modId xmlns:p14="http://schemas.microsoft.com/office/powerpoint/2010/main" val="1455777191"/>
              </p:ext>
            </p:extLst>
          </p:nvPr>
        </p:nvGraphicFramePr>
        <p:xfrm>
          <a:off x="1475931" y="1057832"/>
          <a:ext cx="4432300" cy="939800"/>
        </p:xfrm>
        <a:graphic>
          <a:graphicData uri="http://schemas.openxmlformats.org/presentationml/2006/ole">
            <mc:AlternateContent xmlns:mc="http://schemas.openxmlformats.org/markup-compatibility/2006">
              <mc:Choice xmlns:v="urn:schemas-microsoft-com:vml" Requires="v">
                <p:oleObj spid="_x0000_s5143" name="Equation" r:id="rId4" imgW="825500" imgH="190500" progId="Equation.3">
                  <p:embed/>
                </p:oleObj>
              </mc:Choice>
              <mc:Fallback>
                <p:oleObj name="Equation" r:id="rId4" imgW="825500" imgH="190500" progId="Equation.3">
                  <p:embed/>
                  <p:pic>
                    <p:nvPicPr>
                      <p:cNvPr id="0" name=""/>
                      <p:cNvPicPr/>
                      <p:nvPr/>
                    </p:nvPicPr>
                    <p:blipFill>
                      <a:blip r:embed="rId5"/>
                      <a:stretch>
                        <a:fillRect/>
                      </a:stretch>
                    </p:blipFill>
                    <p:spPr>
                      <a:xfrm>
                        <a:off x="1475931" y="1057832"/>
                        <a:ext cx="4432300" cy="939800"/>
                      </a:xfrm>
                      <a:prstGeom prst="rect">
                        <a:avLst/>
                      </a:prstGeom>
                    </p:spPr>
                  </p:pic>
                </p:oleObj>
              </mc:Fallback>
            </mc:AlternateContent>
          </a:graphicData>
        </a:graphic>
      </p:graphicFrame>
    </p:spTree>
    <p:extLst>
      <p:ext uri="{BB962C8B-B14F-4D97-AF65-F5344CB8AC3E}">
        <p14:creationId xmlns:p14="http://schemas.microsoft.com/office/powerpoint/2010/main" val="16601705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DUCLOUDQUESTION" val="true"/>
  <p:tag name="EC-QUESTIONTYPE" val="1"/>
  <p:tag name="EC-MAXTIME" val="120"/>
  <p:tag name="EC-RIGHTANSWER" val="B"/>
  <p:tag name="EC-IID" val="2"/>
  <p:tag name="EC-EID" val="2"/>
  <p:tag name="EC-TITLE" val="Question n°14"/>
  <p:tag name="EC-GRADE" val="1,48"/>
  <p:tag name="EC-PENALTY" val="0"/>
  <p:tag name="EC-AC" val="5"/>
  <p:tag name="EC-AA" val="True"/>
  <p:tag name="EC-AF" val="True"/>
  <p:tag name="EC-AM" val="False"/>
  <p:tag name="EC-AS" val="True"/>
  <p:tag name="EC-UL" val="True"/>
  <p:tag name="EC-APC" val="False"/>
  <p:tag name="EC-VERSION" val="2.0"/>
</p:tagLst>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1588</TotalTime>
  <Words>580</Words>
  <Application>Microsoft Macintosh PowerPoint</Application>
  <PresentationFormat>Présentation à l'écran (4:3)</PresentationFormat>
  <Paragraphs>291</Paragraphs>
  <Slides>28</Slides>
  <Notes>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28</vt:i4>
      </vt:variant>
    </vt:vector>
  </HeadingPairs>
  <TitlesOfParts>
    <vt:vector size="31" baseType="lpstr">
      <vt:lpstr>Thème Office</vt:lpstr>
      <vt:lpstr>Equation</vt:lpstr>
      <vt:lpstr>Microsoft Equation</vt:lpstr>
      <vt:lpstr>Remue-méninges à Magenta</vt:lpstr>
      <vt:lpstr>Présentation PowerPoint</vt:lpstr>
      <vt:lpstr>Trois questions pour apprendre à manipuler la télécommande elles ne comptent pas pour le concours…</vt:lpstr>
      <vt:lpstr>3 + 2 =</vt:lpstr>
      <vt:lpstr>50 x 30=</vt:lpstr>
      <vt:lpstr>1 + 2 + 3 + 4 + 5 =</vt:lpstr>
      <vt:lpstr>Présentation PowerPoint</vt:lpstr>
      <vt:lpstr>Attention: Pour chaque question une seule réponse est juste !!!  Maintenant, vous êtes fin prêts!?!  C’est parti…</vt:lpstr>
      <vt:lpstr> </vt:lpstr>
      <vt:lpstr>L’écriture décimale de                      est</vt:lpstr>
      <vt:lpstr>500 x 0,9 est égal à:</vt:lpstr>
      <vt:lpstr>La grille suivante contient 35 carrés unitaires. Combien Cléo a-t-il recouvert de carrés unitaires avec ces 6 pièces ?</vt:lpstr>
      <vt:lpstr>Combien de groupes de deux lettres peut-on faire avec les lettres de NEUF ?  L’ordre des lettres compte.</vt:lpstr>
      <vt:lpstr> </vt:lpstr>
      <vt:lpstr>                                                                                                                                                                                                                                                                                          Paul part de Nouméa pour se rendre à Koné. En même temps, Pauline part de Koné pour se rendre à Nouméa. La distance entre les deux villes est de 268 km.  Quand ils ont parcouru le quart du trajet, chacun de son côté prend un repas à un restaurant.  Quelle distance y a-t-il entre les deux restaurants ? </vt:lpstr>
      <vt:lpstr>Une famille est composée des deux parents et de deux enfants : un fils et une fille. 1. Les parents ont un an de différence. 2. La mère est cinq fois plus âgée que le fils. 3. Le père est trois fois plus âgé que la fille. 4. La mère et son fils ont au total 42 ans. Quel est l’âge de la fille ?</vt:lpstr>
      <vt:lpstr>Quels sont les deux tiers de 30?</vt:lpstr>
      <vt:lpstr>Combien y a-t-il de nombres  divisibles par 5 entre 9 et 61 inclus ?</vt:lpstr>
      <vt:lpstr>  Angélica sait planter les choux. Elle plante trois choux dans une première rangée horizontale. Elle augmente de deux choux d’une rangée à l’autre . Combien de choux aura t-elle planté sur la 49ème rangée?</vt:lpstr>
      <vt:lpstr>Un quadrilatère ayant ses diagonales qui se coupent en leur milieu est appelé un:</vt:lpstr>
      <vt:lpstr>Présentation PowerPoint</vt:lpstr>
      <vt:lpstr>Quel est le périmètre du terrain de rugby en mètre?</vt:lpstr>
      <vt:lpstr>6 joueurs de basket et leur coach se retrouvent sur le terrain pour s’entrainer. Tout le monde se dit bonjour en se serrant la main. Combien de poignées de mains sont échangées? </vt:lpstr>
      <vt:lpstr>Quelle est l’aire en m2  de la patinoire?</vt:lpstr>
      <vt:lpstr>                                                                                                       Jules se rend à un guichet automatique, lequel distribue au hasard des billets de 1000f, de 2000f et de 5000f. Jules veut retirer 14 000f. Combien de façons différentes  la machine peut-elle lui donner 14 000f? Exemple: 14 000 = 5 000 + 5 000 + 2 000 + 1 000 + 1 000  </vt:lpstr>
      <vt:lpstr>Présentation PowerPoint</vt:lpstr>
      <vt:lpstr>Johanna voudrait acheter beaucoup de pommes car elles sont en promo. Si elle en achète 30, il lui manquera 600f.  Elle se dit alors: si j'achète 10 pommes, il me restera 600 francs. Combien coûte une pomme?</vt:lpstr>
      <vt:lpstr>Jean décide de donner ses 336 CD à ses trois frères, âgés de 12, 14 et 16 ans.  Il veut les partager proportionnellement  à l’âge de chacun. Combien de CD recevra le plus jeune frère?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Remue-méninges à Magenta</dc:title>
  <dc:creator>Eve Fonteneau</dc:creator>
  <cp:lastModifiedBy>Eve Fonteneau</cp:lastModifiedBy>
  <cp:revision>225</cp:revision>
  <dcterms:created xsi:type="dcterms:W3CDTF">2014-07-29T02:11:52Z</dcterms:created>
  <dcterms:modified xsi:type="dcterms:W3CDTF">2016-10-31T22:20:15Z</dcterms:modified>
</cp:coreProperties>
</file>