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6351" y="-24459"/>
            <a:ext cx="6565901" cy="9318978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7784" y="6420556"/>
            <a:ext cx="6348521" cy="2478394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148" y="1"/>
            <a:ext cx="4358426" cy="46455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28076" y="307700"/>
            <a:ext cx="6360401" cy="8299789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338562" y="965377"/>
            <a:ext cx="5650143" cy="3996096"/>
          </a:xfrm>
        </p:spPr>
        <p:txBody>
          <a:bodyPr anchor="b">
            <a:normAutofit/>
          </a:bodyPr>
          <a:lstStyle>
            <a:lvl1pPr algn="r"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415847" y="4978755"/>
            <a:ext cx="5634045" cy="79492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2751803" y="6809461"/>
            <a:ext cx="3455805" cy="1361181"/>
          </a:xfrm>
        </p:spPr>
        <p:txBody>
          <a:bodyPr/>
          <a:lstStyle>
            <a:lvl1pPr algn="ctr">
              <a:defRPr sz="315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9100" y="7156696"/>
            <a:ext cx="2240302" cy="1326521"/>
          </a:xfrm>
        </p:spPr>
        <p:txBody>
          <a:bodyPr vert="horz" lIns="91440" tIns="45720" rIns="91440" bIns="45720" rtlCol="0" anchor="ctr"/>
          <a:lstStyle>
            <a:lvl1pPr algn="r">
              <a:defRPr lang="en-US" sz="3150" dirty="0"/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5551138" y="5517703"/>
            <a:ext cx="510293" cy="720012"/>
          </a:xfrm>
        </p:spPr>
        <p:txBody>
          <a:bodyPr/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  <p:sp>
        <p:nvSpPr>
          <p:cNvPr id="33" name="5-Point Star 32"/>
          <p:cNvSpPr/>
          <p:nvPr/>
        </p:nvSpPr>
        <p:spPr>
          <a:xfrm rot="21420000">
            <a:off x="2341463" y="7304820"/>
            <a:ext cx="386540" cy="74444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83762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3" y="5931370"/>
            <a:ext cx="5847023" cy="8505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5764" y="990601"/>
            <a:ext cx="5845789" cy="4614860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5751" y="6793111"/>
            <a:ext cx="5847035" cy="985793"/>
          </a:xfrm>
        </p:spPr>
        <p:txBody>
          <a:bodyPr anchor="t"/>
          <a:lstStyle>
            <a:lvl1pPr marL="0" indent="0" algn="l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17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4" y="990602"/>
            <a:ext cx="5848258" cy="4614860"/>
          </a:xfrm>
        </p:spPr>
        <p:txBody>
          <a:bodyPr anchor="ctr">
            <a:normAutofit/>
          </a:bodyPr>
          <a:lstStyle>
            <a:lvl1pPr algn="ctr"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5752" y="5931370"/>
            <a:ext cx="5847035" cy="18396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531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75" y="990600"/>
            <a:ext cx="5357824" cy="4213017"/>
          </a:xfrm>
        </p:spPr>
        <p:txBody>
          <a:bodyPr anchor="ctr">
            <a:normAutofit/>
          </a:bodyPr>
          <a:lstStyle>
            <a:lvl1pPr algn="ctr"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872024" y="5214491"/>
            <a:ext cx="4875725" cy="545665"/>
          </a:xfrm>
        </p:spPr>
        <p:txBody>
          <a:bodyPr anchor="t">
            <a:normAutofit/>
          </a:bodyPr>
          <a:lstStyle>
            <a:lvl1pPr marL="0" indent="0" algn="r">
              <a:buNone/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5763" y="5931371"/>
            <a:ext cx="5848247" cy="183192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extBox 9"/>
          <p:cNvSpPr txBox="1"/>
          <p:nvPr/>
        </p:nvSpPr>
        <p:spPr>
          <a:xfrm>
            <a:off x="303210" y="1282450"/>
            <a:ext cx="342900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22860" y="4198252"/>
            <a:ext cx="342900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9257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3" y="2490014"/>
            <a:ext cx="5847023" cy="3628206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5763" y="6135231"/>
            <a:ext cx="5847023" cy="164759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2610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385763" y="990602"/>
            <a:ext cx="5847023" cy="1663949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385764" y="2980460"/>
            <a:ext cx="1861947" cy="832378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385764" y="3812839"/>
            <a:ext cx="1861947" cy="3950452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81975" y="2980460"/>
            <a:ext cx="1861947" cy="832378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381975" y="3812839"/>
            <a:ext cx="1861947" cy="3950452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370839" y="2980460"/>
            <a:ext cx="1861947" cy="832378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4370839" y="3812839"/>
            <a:ext cx="1861947" cy="3950452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85782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385763" y="990602"/>
            <a:ext cx="5848247" cy="1663949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389160" y="5507703"/>
            <a:ext cx="1861947" cy="832378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165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385751" y="2980462"/>
            <a:ext cx="1861947" cy="2219714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389160" y="6340083"/>
            <a:ext cx="1861947" cy="1423210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83544" y="5507703"/>
            <a:ext cx="1861947" cy="832378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165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382749" y="2980461"/>
            <a:ext cx="1861947" cy="221756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382749" y="6340080"/>
            <a:ext cx="1862741" cy="1423211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370031" y="5507703"/>
            <a:ext cx="1861947" cy="832378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165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4369961" y="2980458"/>
            <a:ext cx="1861947" cy="2220394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4369961" y="6340077"/>
            <a:ext cx="1861947" cy="1423214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539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385763" y="2980461"/>
            <a:ext cx="5847023" cy="4782830"/>
          </a:xfrm>
        </p:spPr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267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58922" y="990602"/>
            <a:ext cx="1273864" cy="67726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385764" y="990602"/>
            <a:ext cx="4446242" cy="6772689"/>
          </a:xfrm>
        </p:spPr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546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385763" y="2980461"/>
            <a:ext cx="5847023" cy="478282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975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3" y="990602"/>
            <a:ext cx="5847023" cy="4612815"/>
          </a:xfrm>
        </p:spPr>
        <p:txBody>
          <a:bodyPr anchor="b">
            <a:normAutofit/>
          </a:bodyPr>
          <a:lstStyle>
            <a:lvl1pPr algn="l">
              <a:defRPr sz="405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5763" y="5405497"/>
            <a:ext cx="5847023" cy="2368331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1208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85763" y="990600"/>
            <a:ext cx="5848247" cy="167286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385763" y="2980461"/>
            <a:ext cx="2862402" cy="4782829"/>
          </a:xfrm>
        </p:spPr>
        <p:txBody>
          <a:bodyPr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3371609" y="2980461"/>
            <a:ext cx="2861178" cy="4782829"/>
          </a:xfrm>
        </p:spPr>
        <p:txBody>
          <a:bodyPr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1788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85763" y="990600"/>
            <a:ext cx="5847023" cy="167286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4677" y="2980461"/>
            <a:ext cx="2693488" cy="98221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95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385764" y="4133614"/>
            <a:ext cx="2862401" cy="3629675"/>
          </a:xfrm>
        </p:spPr>
        <p:txBody>
          <a:bodyPr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36506" y="2980461"/>
            <a:ext cx="2697503" cy="98221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95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3371608" y="4133614"/>
            <a:ext cx="2862401" cy="3629675"/>
          </a:xfrm>
        </p:spPr>
        <p:txBody>
          <a:bodyPr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958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5674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948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174" y="990600"/>
            <a:ext cx="2321359" cy="2922475"/>
          </a:xfrm>
        </p:spPr>
        <p:txBody>
          <a:bodyPr anchor="b">
            <a:normAutofit/>
          </a:bodyPr>
          <a:lstStyle>
            <a:lvl1pPr algn="ctr">
              <a:defRPr sz="27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2838450" y="990602"/>
            <a:ext cx="3394336" cy="677268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0174" y="3913077"/>
            <a:ext cx="2321360" cy="3850214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19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3" y="990600"/>
            <a:ext cx="3306129" cy="2922475"/>
          </a:xfrm>
        </p:spPr>
        <p:txBody>
          <a:bodyPr anchor="b">
            <a:normAutofit/>
          </a:bodyPr>
          <a:lstStyle>
            <a:lvl1pPr algn="ctr">
              <a:defRPr sz="27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60805" y="2"/>
            <a:ext cx="2371981" cy="7325548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5764" y="3913077"/>
            <a:ext cx="3306128" cy="3412473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4620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4286" y="2"/>
            <a:ext cx="6753010" cy="9597006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5763" y="990602"/>
            <a:ext cx="5848247" cy="16639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5763" y="2980461"/>
            <a:ext cx="5848247" cy="47828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05171" y="8316149"/>
            <a:ext cx="2128838" cy="720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0E0F14F-9F13-4AD4-BAEC-38984C352024}" type="datetimeFigureOut">
              <a:rPr lang="fr-FR" smtClean="0"/>
              <a:t>23/05/2019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5764" y="8316149"/>
            <a:ext cx="3093592" cy="720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36506" y="8316149"/>
            <a:ext cx="510293" cy="720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F07DE16-3B28-486A-8994-A737EA073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1339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5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3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2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33561" y="304618"/>
            <a:ext cx="31742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/>
              <a:t>PRIMAIRE  </a:t>
            </a:r>
            <a:r>
              <a:rPr lang="fr-FR" sz="2400" dirty="0"/>
              <a:t>v     </a:t>
            </a:r>
            <a:r>
              <a:rPr lang="fr-FR" sz="2400" dirty="0" smtClean="0"/>
              <a:t>s  </a:t>
            </a:r>
            <a:r>
              <a:rPr lang="fr-FR" sz="2400" dirty="0"/>
              <a:t>COLLEGE </a:t>
            </a:r>
          </a:p>
        </p:txBody>
      </p:sp>
      <p:sp>
        <p:nvSpPr>
          <p:cNvPr id="6" name="Éclair 5"/>
          <p:cNvSpPr/>
          <p:nvPr/>
        </p:nvSpPr>
        <p:spPr>
          <a:xfrm>
            <a:off x="3381374" y="438150"/>
            <a:ext cx="155231" cy="245335"/>
          </a:xfrm>
          <a:prstGeom prst="lightningBol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47637" y="766283"/>
            <a:ext cx="60531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u="sng" dirty="0">
                <a:solidFill>
                  <a:schemeClr val="accent1">
                    <a:lumMod val="75000"/>
                  </a:schemeClr>
                </a:solidFill>
              </a:rPr>
              <a:t>Sondage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: Est-ce que les élèves de 6</a:t>
            </a:r>
            <a:r>
              <a:rPr lang="fr-FR" baseline="30000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préfèrent </a:t>
            </a:r>
          </a:p>
          <a:p>
            <a:pPr algn="ctr"/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l’école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primaire 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ou le collège ?</a:t>
            </a: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89615" y="1699761"/>
            <a:ext cx="14093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fr-FR" dirty="0" smtClean="0">
                <a:solidFill>
                  <a:srgbClr val="C00000"/>
                </a:solidFill>
              </a:rPr>
              <a:t>Introduction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1022684" y="2002739"/>
            <a:ext cx="61885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latin typeface="Agency FB" panose="020B0503020202020204" pitchFamily="34" charset="0"/>
              </a:rPr>
              <a:t>Pour ce sondage nous </a:t>
            </a:r>
            <a:r>
              <a:rPr lang="fr-FR" sz="1400" dirty="0" smtClean="0">
                <a:latin typeface="Agency FB" panose="020B0503020202020204" pitchFamily="34" charset="0"/>
              </a:rPr>
              <a:t>sommes </a:t>
            </a:r>
            <a:r>
              <a:rPr lang="fr-FR" sz="1400" dirty="0" smtClean="0">
                <a:latin typeface="Agency FB" panose="020B0503020202020204" pitchFamily="34" charset="0"/>
              </a:rPr>
              <a:t>allées </a:t>
            </a:r>
            <a:r>
              <a:rPr lang="fr-FR" sz="1400" dirty="0">
                <a:latin typeface="Agency FB" panose="020B0503020202020204" pitchFamily="34" charset="0"/>
              </a:rPr>
              <a:t>interroger plusieurs élèves de </a:t>
            </a:r>
            <a:r>
              <a:rPr lang="fr-FR" sz="1400" dirty="0" smtClean="0">
                <a:latin typeface="Agency FB" panose="020B0503020202020204" pitchFamily="34" charset="0"/>
              </a:rPr>
              <a:t>6</a:t>
            </a:r>
            <a:r>
              <a:rPr lang="fr-FR" sz="1400" baseline="30000" dirty="0" smtClean="0">
                <a:latin typeface="Agency FB" panose="020B0503020202020204" pitchFamily="34" charset="0"/>
              </a:rPr>
              <a:t>e.</a:t>
            </a:r>
            <a:r>
              <a:rPr lang="fr-FR" sz="1400" dirty="0" smtClean="0">
                <a:latin typeface="Agency FB" panose="020B0503020202020204" pitchFamily="34" charset="0"/>
              </a:rPr>
              <a:t>.</a:t>
            </a:r>
            <a:endParaRPr lang="fr-FR" sz="1400" dirty="0">
              <a:latin typeface="Agency FB" panose="020B0503020202020204" pitchFamily="34" charset="0"/>
            </a:endParaRPr>
          </a:p>
          <a:p>
            <a:pPr algn="ctr"/>
            <a:endParaRPr lang="fr-FR" sz="1400" i="1" dirty="0" smtClean="0">
              <a:latin typeface="Agency FB" panose="020B0503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33561" y="2787766"/>
            <a:ext cx="2969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QUESTIONS Posées </a:t>
            </a:r>
            <a:r>
              <a:rPr lang="fr-FR" dirty="0"/>
              <a:t>aux élèves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32" y="3220721"/>
            <a:ext cx="610552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anose="020B0503020202020204" pitchFamily="34" charset="0"/>
              </a:rPr>
              <a:t>Que </a:t>
            </a:r>
            <a:r>
              <a:rPr lang="fr-FR" sz="14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gency FB" panose="020B0503020202020204" pitchFamily="34" charset="0"/>
              </a:rPr>
              <a:t>préférez-vous au collège ?</a:t>
            </a:r>
            <a:r>
              <a:rPr lang="fr-FR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gency FB" panose="020B0503020202020204" pitchFamily="34" charset="0"/>
              </a:rPr>
              <a:t> </a:t>
            </a:r>
          </a:p>
          <a:p>
            <a:r>
              <a:rPr lang="fr-FR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gency FB" panose="020B0503020202020204" pitchFamily="34" charset="0"/>
              </a:rPr>
              <a:t>La cantine, </a:t>
            </a:r>
            <a:r>
              <a:rPr lang="fr-FR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gency FB" panose="020B0503020202020204" pitchFamily="34" charset="0"/>
              </a:rPr>
              <a:t>c’est mieux </a:t>
            </a:r>
            <a:r>
              <a:rPr lang="fr-FR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gency FB" panose="020B0503020202020204" pitchFamily="34" charset="0"/>
              </a:rPr>
              <a:t>organisé, </a:t>
            </a:r>
            <a:r>
              <a:rPr lang="fr-FR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gency FB" panose="020B0503020202020204" pitchFamily="34" charset="0"/>
              </a:rPr>
              <a:t>il y a plusieurs professeurs et de grands </a:t>
            </a:r>
            <a:r>
              <a:rPr lang="fr-FR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gency FB" panose="020B0503020202020204" pitchFamily="34" charset="0"/>
              </a:rPr>
              <a:t>espaces.</a:t>
            </a:r>
          </a:p>
          <a:p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  <a:latin typeface="Agency FB" panose="020B0503020202020204" pitchFamily="34" charset="0"/>
            </a:endParaRPr>
          </a:p>
          <a:p>
            <a:r>
              <a:rPr lang="fr-FR" sz="14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gency FB" panose="020B0503020202020204" pitchFamily="34" charset="0"/>
              </a:rPr>
              <a:t>Que n’aimez-vous pas au collège ?</a:t>
            </a:r>
            <a:r>
              <a:rPr lang="fr-FR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gency FB" panose="020B0503020202020204" pitchFamily="34" charset="0"/>
              </a:rPr>
              <a:t> </a:t>
            </a:r>
          </a:p>
          <a:p>
            <a:r>
              <a:rPr lang="fr-FR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gency FB" panose="020B0503020202020204" pitchFamily="34" charset="0"/>
              </a:rPr>
              <a:t>Les horaires, les changements de classes, les élèves </a:t>
            </a:r>
            <a:r>
              <a:rPr lang="fr-FR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gency FB" panose="020B0503020202020204" pitchFamily="34" charset="0"/>
              </a:rPr>
              <a:t>sont </a:t>
            </a:r>
            <a:r>
              <a:rPr lang="fr-FR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gency FB" panose="020B0503020202020204" pitchFamily="34" charset="0"/>
              </a:rPr>
              <a:t>dispatchés dans différentes classes.</a:t>
            </a:r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  <a:latin typeface="Agency FB" panose="020B0503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24073" y="5211630"/>
            <a:ext cx="683673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i="1" dirty="0">
                <a:latin typeface="Agency FB" panose="020B0503020202020204"/>
              </a:rPr>
              <a:t>8 élèves sur 20 préfèrent la primaire </a:t>
            </a:r>
          </a:p>
          <a:p>
            <a:pPr algn="ctr"/>
            <a:r>
              <a:rPr lang="fr-FR" sz="1400" i="1" dirty="0">
                <a:latin typeface="Agency FB" panose="020B0503020202020204"/>
              </a:rPr>
              <a:t>12 élèves sur 20 préfèrent le </a:t>
            </a:r>
            <a:r>
              <a:rPr lang="fr-FR" sz="1400" i="1" dirty="0" smtClean="0">
                <a:latin typeface="Agency FB" panose="020B0503020202020204"/>
              </a:rPr>
              <a:t>collège</a:t>
            </a:r>
          </a:p>
          <a:p>
            <a:pPr algn="ctr"/>
            <a:endParaRPr lang="fr-FR" sz="1400" i="1" dirty="0">
              <a:latin typeface="Agency FB" panose="020B0503020202020204"/>
            </a:endParaRPr>
          </a:p>
          <a:p>
            <a:pPr algn="ctr"/>
            <a:r>
              <a:rPr lang="fr-FR" sz="1400" i="1" dirty="0">
                <a:latin typeface="Agency FB" panose="020B0503020202020204"/>
              </a:rPr>
              <a:t>Donc 40% d’élèves préfèrent la primaire </a:t>
            </a:r>
            <a:endParaRPr lang="fr-FR" sz="1400" i="1" dirty="0" smtClean="0">
              <a:latin typeface="Agency FB" panose="020B0503020202020204"/>
            </a:endParaRPr>
          </a:p>
          <a:p>
            <a:pPr algn="ctr"/>
            <a:r>
              <a:rPr lang="fr-FR" sz="1400" i="1" dirty="0" smtClean="0">
                <a:latin typeface="Agency FB" panose="020B0503020202020204"/>
              </a:rPr>
              <a:t>et </a:t>
            </a:r>
          </a:p>
          <a:p>
            <a:pPr algn="ctr"/>
            <a:r>
              <a:rPr lang="fr-FR" sz="1400" i="1" dirty="0" smtClean="0">
                <a:latin typeface="Agency FB" panose="020B0503020202020204"/>
              </a:rPr>
              <a:t>60</a:t>
            </a:r>
            <a:r>
              <a:rPr lang="fr-FR" sz="1400" i="1" dirty="0">
                <a:latin typeface="Agency FB" panose="020B0503020202020204"/>
              </a:rPr>
              <a:t>% d’élèves préfèrent le collège</a:t>
            </a:r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763106" y="4820313"/>
            <a:ext cx="4662376" cy="3913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dirty="0" smtClean="0"/>
              <a:t>conclusion</a:t>
            </a:r>
            <a:endParaRPr lang="fr-FR" sz="1800" dirty="0"/>
          </a:p>
        </p:txBody>
      </p:sp>
      <p:sp>
        <p:nvSpPr>
          <p:cNvPr id="2" name="Rectangle 1"/>
          <p:cNvSpPr/>
          <p:nvPr/>
        </p:nvSpPr>
        <p:spPr>
          <a:xfrm>
            <a:off x="3217265" y="7874426"/>
            <a:ext cx="29835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Ecrit par </a:t>
            </a:r>
            <a:r>
              <a:rPr lang="fr-FR" dirty="0"/>
              <a:t>Ludivine, </a:t>
            </a:r>
            <a:r>
              <a:rPr lang="fr-FR" dirty="0" err="1" smtClean="0"/>
              <a:t>Elléa</a:t>
            </a:r>
            <a:r>
              <a:rPr lang="fr-FR" dirty="0" smtClean="0"/>
              <a:t> </a:t>
            </a:r>
            <a:r>
              <a:rPr lang="fr-FR" dirty="0"/>
              <a:t>et </a:t>
            </a:r>
            <a:r>
              <a:rPr lang="fr-FR" dirty="0" smtClean="0"/>
              <a:t>Lila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3327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and événement">
  <a:themeElements>
    <a:clrScheme name="Grand événement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B80E0F"/>
      </a:accent1>
      <a:accent2>
        <a:srgbClr val="A6987D"/>
      </a:accent2>
      <a:accent3>
        <a:srgbClr val="7F9A71"/>
      </a:accent3>
      <a:accent4>
        <a:srgbClr val="64969F"/>
      </a:accent4>
      <a:accent5>
        <a:srgbClr val="9B75B2"/>
      </a:accent5>
      <a:accent6>
        <a:srgbClr val="80737A"/>
      </a:accent6>
      <a:hlink>
        <a:srgbClr val="F21213"/>
      </a:hlink>
      <a:folHlink>
        <a:srgbClr val="B6A394"/>
      </a:folHlink>
    </a:clrScheme>
    <a:fontScheme name="Grand événement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rand événemen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F1EFBDE3-1A95-4E3D-81AD-1F53D65BEA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TM04033927[[fn=Grand événement]]</Template>
  <TotalTime>34</TotalTime>
  <Words>118</Words>
  <Application>Microsoft Office PowerPoint</Application>
  <PresentationFormat>Format A4 (210 x 297 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Agency FB</vt:lpstr>
      <vt:lpstr>Arial</vt:lpstr>
      <vt:lpstr>Impact</vt:lpstr>
      <vt:lpstr>Grand événement</vt:lpstr>
      <vt:lpstr>Présentation PowerPoint</vt:lpstr>
    </vt:vector>
  </TitlesOfParts>
  <Company>COLLEGE PROVINCE SUD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Administrateur</dc:creator>
  <cp:lastModifiedBy>Administrateur</cp:lastModifiedBy>
  <cp:revision>9</cp:revision>
  <dcterms:created xsi:type="dcterms:W3CDTF">2019-05-09T01:40:13Z</dcterms:created>
  <dcterms:modified xsi:type="dcterms:W3CDTF">2019-05-23T01:37:52Z</dcterms:modified>
</cp:coreProperties>
</file>