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297760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3489448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1464635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2801325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2292451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48911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2963855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1956950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193484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287772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2ABD400-6E17-4ABD-826D-190EB049B068}" type="datetimeFigureOut">
              <a:rPr lang="fr-FR" smtClean="0"/>
              <a:t>27/06/2017</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D93C574C-D1A3-425E-9A03-26A1AD464A21}" type="slidenum">
              <a:rPr lang="fr-FR" smtClean="0"/>
              <a:t>‹N°›</a:t>
            </a:fld>
            <a:endParaRPr lang="fr-FR" dirty="0"/>
          </a:p>
        </p:txBody>
      </p:sp>
    </p:spTree>
    <p:extLst>
      <p:ext uri="{BB962C8B-B14F-4D97-AF65-F5344CB8AC3E}">
        <p14:creationId xmlns:p14="http://schemas.microsoft.com/office/powerpoint/2010/main" val="214751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ABD400-6E17-4ABD-826D-190EB049B068}" type="datetimeFigureOut">
              <a:rPr lang="fr-FR" smtClean="0"/>
              <a:t>27/06/2017</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3C574C-D1A3-425E-9A03-26A1AD464A21}" type="slidenum">
              <a:rPr lang="fr-FR" smtClean="0"/>
              <a:t>‹N°›</a:t>
            </a:fld>
            <a:endParaRPr lang="fr-FR" dirty="0"/>
          </a:p>
        </p:txBody>
      </p:sp>
    </p:spTree>
    <p:extLst>
      <p:ext uri="{BB962C8B-B14F-4D97-AF65-F5344CB8AC3E}">
        <p14:creationId xmlns:p14="http://schemas.microsoft.com/office/powerpoint/2010/main" val="3494346010"/>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91680" y="-21406"/>
            <a:ext cx="5904656" cy="584775"/>
          </a:xfrm>
          <a:prstGeom prst="rect">
            <a:avLst/>
          </a:prstGeom>
          <a:noFill/>
        </p:spPr>
        <p:txBody>
          <a:bodyPr wrap="square" rtlCol="0">
            <a:spAutoFit/>
          </a:bodyPr>
          <a:lstStyle/>
          <a:p>
            <a:pPr algn="ctr"/>
            <a:r>
              <a:rPr lang="fr-FR" sz="3200" u="sng" dirty="0" smtClean="0">
                <a:solidFill>
                  <a:schemeClr val="bg1"/>
                </a:solidFill>
                <a:latin typeface="Baskerville Old Face" panose="02020602080505020303" pitchFamily="18" charset="0"/>
              </a:rPr>
              <a:t>VISITE CHEZ </a:t>
            </a:r>
            <a:r>
              <a:rPr lang="fr-FR" sz="3200" u="sng" dirty="0" smtClean="0">
                <a:solidFill>
                  <a:schemeClr val="bg1"/>
                </a:solidFill>
                <a:latin typeface="Baskerville Old Face" panose="02020602080505020303" pitchFamily="18" charset="0"/>
              </a:rPr>
              <a:t> </a:t>
            </a:r>
            <a:r>
              <a:rPr lang="fr-FR" sz="3200" u="sng" dirty="0" smtClean="0">
                <a:solidFill>
                  <a:schemeClr val="bg1"/>
                </a:solidFill>
                <a:latin typeface="Baskerville Old Face" panose="02020602080505020303" pitchFamily="18" charset="0"/>
              </a:rPr>
              <a:t>NC1ère : </a:t>
            </a:r>
            <a:endParaRPr lang="fr-FR" sz="3200" u="sng" dirty="0">
              <a:solidFill>
                <a:schemeClr val="bg1"/>
              </a:solidFill>
              <a:latin typeface="Baskerville Old Face" panose="02020602080505020303" pitchFamily="18" charset="0"/>
            </a:endParaRPr>
          </a:p>
        </p:txBody>
      </p:sp>
      <p:sp>
        <p:nvSpPr>
          <p:cNvPr id="5" name="ZoneTexte 4"/>
          <p:cNvSpPr txBox="1"/>
          <p:nvPr/>
        </p:nvSpPr>
        <p:spPr>
          <a:xfrm>
            <a:off x="1322647" y="2822069"/>
            <a:ext cx="4176464" cy="800219"/>
          </a:xfrm>
          <a:prstGeom prst="rect">
            <a:avLst/>
          </a:prstGeom>
          <a:noFill/>
        </p:spPr>
        <p:txBody>
          <a:bodyPr wrap="square" rtlCol="0">
            <a:spAutoFit/>
          </a:bodyPr>
          <a:lstStyle/>
          <a:p>
            <a:pPr algn="ctr"/>
            <a:endParaRPr lang="fr-FR" dirty="0" smtClean="0"/>
          </a:p>
          <a:p>
            <a:r>
              <a:rPr lang="fr-FR" sz="2800" u="sng" dirty="0" smtClean="0">
                <a:solidFill>
                  <a:schemeClr val="bg1"/>
                </a:solidFill>
                <a:latin typeface="Arial Black" panose="020B0A04020102020204" pitchFamily="34" charset="0"/>
              </a:rPr>
              <a:t>SOMMAIRE :</a:t>
            </a:r>
            <a:endParaRPr lang="fr-FR" sz="2800" u="sng" dirty="0">
              <a:solidFill>
                <a:schemeClr val="bg1"/>
              </a:solidFill>
              <a:latin typeface="Arial Black" panose="020B0A04020102020204" pitchFamily="34" charset="0"/>
            </a:endParaRPr>
          </a:p>
        </p:txBody>
      </p:sp>
      <p:sp>
        <p:nvSpPr>
          <p:cNvPr id="6" name="ZoneTexte 5"/>
          <p:cNvSpPr txBox="1"/>
          <p:nvPr/>
        </p:nvSpPr>
        <p:spPr>
          <a:xfrm>
            <a:off x="1322647" y="3655603"/>
            <a:ext cx="5184576" cy="1569660"/>
          </a:xfrm>
          <a:prstGeom prst="rect">
            <a:avLst/>
          </a:prstGeom>
          <a:noFill/>
        </p:spPr>
        <p:txBody>
          <a:bodyPr wrap="square" rtlCol="0">
            <a:spAutoFit/>
          </a:bodyPr>
          <a:lstStyle/>
          <a:p>
            <a:pPr marL="285750" indent="-285750">
              <a:buFont typeface="Wingdings" panose="05000000000000000000" pitchFamily="2" charset="2"/>
              <a:buChar char="Ø"/>
            </a:pPr>
            <a:r>
              <a:rPr lang="fr-FR" sz="2400" b="1" dirty="0" smtClean="0"/>
              <a:t>Présentation</a:t>
            </a:r>
          </a:p>
          <a:p>
            <a:pPr marL="285750" indent="-285750">
              <a:buFont typeface="Wingdings" panose="05000000000000000000" pitchFamily="2" charset="2"/>
              <a:buChar char="Ø"/>
            </a:pPr>
            <a:r>
              <a:rPr lang="fr-FR" sz="2400" b="1" dirty="0" smtClean="0"/>
              <a:t>Métier </a:t>
            </a:r>
          </a:p>
          <a:p>
            <a:pPr marL="285750" indent="-285750">
              <a:buFont typeface="Wingdings" panose="05000000000000000000" pitchFamily="2" charset="2"/>
              <a:buChar char="Ø"/>
            </a:pPr>
            <a:r>
              <a:rPr lang="fr-FR" sz="2400" b="1" dirty="0" smtClean="0"/>
              <a:t>Programme TV</a:t>
            </a:r>
          </a:p>
          <a:p>
            <a:pPr marL="285750" indent="-285750">
              <a:buFont typeface="Wingdings" panose="05000000000000000000" pitchFamily="2" charset="2"/>
              <a:buChar char="Ø"/>
            </a:pPr>
            <a:endParaRPr lang="fr-FR" sz="2400" b="1" dirty="0"/>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1640" y="579095"/>
            <a:ext cx="3958353" cy="2196862"/>
          </a:xfrm>
          <a:prstGeom prst="rect">
            <a:avLst/>
          </a:prstGeom>
        </p:spPr>
      </p:pic>
    </p:spTree>
    <p:extLst>
      <p:ext uri="{BB962C8B-B14F-4D97-AF65-F5344CB8AC3E}">
        <p14:creationId xmlns:p14="http://schemas.microsoft.com/office/powerpoint/2010/main" val="3980550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2000"/>
                                        <p:tgtEl>
                                          <p:spTgt spid="6"/>
                                        </p:tgtEl>
                                      </p:cBhvr>
                                    </p:animEffect>
                                    <p:anim calcmode="lin" valueType="num">
                                      <p:cBhvr>
                                        <p:cTn id="27" dur="2000" fill="hold"/>
                                        <p:tgtEl>
                                          <p:spTgt spid="6"/>
                                        </p:tgtEl>
                                        <p:attrNameLst>
                                          <p:attrName>ppt_w</p:attrName>
                                        </p:attrNameLst>
                                      </p:cBhvr>
                                      <p:tavLst>
                                        <p:tav tm="0" fmla="#ppt_w*sin(2.5*pi*$)">
                                          <p:val>
                                            <p:fltVal val="0"/>
                                          </p:val>
                                        </p:tav>
                                        <p:tav tm="100000">
                                          <p:val>
                                            <p:fltVal val="1"/>
                                          </p:val>
                                        </p:tav>
                                      </p:tavLst>
                                    </p:anim>
                                    <p:anim calcmode="lin" valueType="num">
                                      <p:cBhvr>
                                        <p:cTn id="28"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971600" y="332656"/>
            <a:ext cx="5904656" cy="369332"/>
          </a:xfrm>
          <a:prstGeom prst="rect">
            <a:avLst/>
          </a:prstGeom>
          <a:noFill/>
        </p:spPr>
        <p:txBody>
          <a:bodyPr wrap="square" rtlCol="0">
            <a:spAutoFit/>
          </a:bodyPr>
          <a:lstStyle/>
          <a:p>
            <a:pPr marL="285750" indent="-285750">
              <a:buFont typeface="Wingdings" panose="05000000000000000000" pitchFamily="2" charset="2"/>
              <a:buChar char="Ø"/>
            </a:pPr>
            <a:r>
              <a:rPr lang="fr-FR" b="1" u="sng" dirty="0" smtClean="0"/>
              <a:t>NC1ère :</a:t>
            </a:r>
            <a:endParaRPr lang="fr-FR" b="1" u="sng" dirty="0"/>
          </a:p>
        </p:txBody>
      </p:sp>
      <p:sp>
        <p:nvSpPr>
          <p:cNvPr id="6" name="ZoneTexte 5"/>
          <p:cNvSpPr txBox="1"/>
          <p:nvPr/>
        </p:nvSpPr>
        <p:spPr>
          <a:xfrm>
            <a:off x="143508" y="721393"/>
            <a:ext cx="9000492" cy="6186309"/>
          </a:xfrm>
          <a:prstGeom prst="rect">
            <a:avLst/>
          </a:prstGeom>
          <a:noFill/>
        </p:spPr>
        <p:txBody>
          <a:bodyPr wrap="square" rtlCol="0">
            <a:spAutoFit/>
          </a:bodyPr>
          <a:lstStyle/>
          <a:p>
            <a:r>
              <a:rPr lang="fr-FR" dirty="0" smtClean="0"/>
              <a:t>	Nouvelle-Calédonie </a:t>
            </a:r>
            <a:r>
              <a:rPr lang="fr-FR" dirty="0" smtClean="0"/>
              <a:t>1re ( NC1ère ) est la chaîne de télévision diffusée en français. </a:t>
            </a:r>
          </a:p>
          <a:p>
            <a:r>
              <a:rPr lang="fr-FR" dirty="0" smtClean="0"/>
              <a:t>Créé le 19 Octobre 1965, elle a aujourd’hui 51 ans. Avant il n’exister qu’une seul chaine la 1</a:t>
            </a:r>
            <a:r>
              <a:rPr lang="fr-FR" baseline="30000" dirty="0" smtClean="0"/>
              <a:t>ère</a:t>
            </a:r>
            <a:r>
              <a:rPr lang="fr-FR" dirty="0" smtClean="0"/>
              <a:t>, maintenant elle et composé de 9 chaine :</a:t>
            </a:r>
          </a:p>
          <a:p>
            <a:r>
              <a:rPr lang="fr-FR" dirty="0" smtClean="0"/>
              <a:t>1ere,France2,France3,France4,France5,FranceO,France24,Nctv la 10.</a:t>
            </a:r>
          </a:p>
          <a:p>
            <a:endParaRPr lang="fr-FR" dirty="0"/>
          </a:p>
          <a:p>
            <a:r>
              <a:rPr lang="fr-FR" dirty="0" smtClean="0"/>
              <a:t>	Nouvelle-Calédonie </a:t>
            </a:r>
            <a:r>
              <a:rPr lang="fr-FR" dirty="0" smtClean="0"/>
              <a:t>1re est aussi une chaîne de radio publique. Créé le 3 juin 1937 et qu'a lieu la première diffusion de Radio-Nouméa Amateur.</a:t>
            </a:r>
          </a:p>
          <a:p>
            <a:r>
              <a:rPr lang="fr-FR" dirty="0" smtClean="0"/>
              <a:t>Elle devient la Radio officiel de toute la Nouvelle Calédonie. </a:t>
            </a:r>
          </a:p>
          <a:p>
            <a:endParaRPr lang="fr-FR" dirty="0" smtClean="0"/>
          </a:p>
          <a:p>
            <a:r>
              <a:rPr lang="fr-FR" dirty="0" smtClean="0"/>
              <a:t>Les </a:t>
            </a:r>
            <a:r>
              <a:rPr lang="fr-FR" dirty="0" smtClean="0"/>
              <a:t>ancien nom de la Radio: </a:t>
            </a:r>
          </a:p>
          <a:p>
            <a:r>
              <a:rPr lang="fr-FR" dirty="0" smtClean="0"/>
              <a:t>Radio Nouméa Amateur (1937-1944)</a:t>
            </a:r>
          </a:p>
          <a:p>
            <a:r>
              <a:rPr lang="fr-FR" dirty="0" smtClean="0"/>
              <a:t>La Voix de la France dans le Pacifique (1944-1954)</a:t>
            </a:r>
          </a:p>
          <a:p>
            <a:r>
              <a:rPr lang="fr-FR" dirty="0" smtClean="0"/>
              <a:t>RFOM Radio-Nouméa (1954-1955)</a:t>
            </a:r>
          </a:p>
          <a:p>
            <a:r>
              <a:rPr lang="fr-FR" dirty="0" smtClean="0"/>
              <a:t>SORAFOM Radio-Nouméa (1955-1959)</a:t>
            </a:r>
          </a:p>
          <a:p>
            <a:r>
              <a:rPr lang="fr-FR" dirty="0" smtClean="0"/>
              <a:t>R.T.F. Radio-Nouméa (1959-1964)</a:t>
            </a:r>
          </a:p>
          <a:p>
            <a:r>
              <a:rPr lang="fr-FR" dirty="0" smtClean="0"/>
              <a:t>O.R.T.F. Radio-Nouméa (1964-1975)</a:t>
            </a:r>
          </a:p>
          <a:p>
            <a:r>
              <a:rPr lang="fr-FR" dirty="0" smtClean="0"/>
              <a:t>FR3 Nouvelle-Calédonie (1975-1982)</a:t>
            </a:r>
          </a:p>
          <a:p>
            <a:r>
              <a:rPr lang="fr-FR" dirty="0" smtClean="0"/>
              <a:t>RFO Nouvelle-Calédonie (1982-1999)</a:t>
            </a:r>
          </a:p>
          <a:p>
            <a:r>
              <a:rPr lang="fr-FR" dirty="0" smtClean="0"/>
              <a:t>Radio Nouvelle-Calédonie (1999-2010)</a:t>
            </a:r>
          </a:p>
          <a:p>
            <a:endParaRPr lang="fr-FR" dirty="0" smtClean="0"/>
          </a:p>
          <a:p>
            <a:endParaRPr lang="fr-FR" dirty="0" smtClean="0"/>
          </a:p>
          <a:p>
            <a:r>
              <a:rPr lang="fr-FR" dirty="0" smtClean="0"/>
              <a:t> </a:t>
            </a: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3284984"/>
            <a:ext cx="2736304" cy="2617606"/>
          </a:xfrm>
          <a:prstGeom prst="rect">
            <a:avLst/>
          </a:prstGeom>
        </p:spPr>
      </p:pic>
    </p:spTree>
    <p:extLst>
      <p:ext uri="{BB962C8B-B14F-4D97-AF65-F5344CB8AC3E}">
        <p14:creationId xmlns:p14="http://schemas.microsoft.com/office/powerpoint/2010/main" val="16626196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71600" y="260648"/>
            <a:ext cx="5112568" cy="369332"/>
          </a:xfrm>
          <a:prstGeom prst="rect">
            <a:avLst/>
          </a:prstGeom>
          <a:noFill/>
        </p:spPr>
        <p:txBody>
          <a:bodyPr wrap="square" rtlCol="0">
            <a:spAutoFit/>
          </a:bodyPr>
          <a:lstStyle/>
          <a:p>
            <a:pPr marL="285750" indent="-285750">
              <a:buFont typeface="Wingdings" panose="05000000000000000000" pitchFamily="2" charset="2"/>
              <a:buChar char="Ø"/>
            </a:pPr>
            <a:r>
              <a:rPr lang="fr-FR" b="1" dirty="0" smtClean="0"/>
              <a:t>Métier:</a:t>
            </a:r>
            <a:endParaRPr lang="fr-FR" b="1" dirty="0"/>
          </a:p>
        </p:txBody>
      </p:sp>
      <p:sp>
        <p:nvSpPr>
          <p:cNvPr id="3" name="ZoneTexte 2"/>
          <p:cNvSpPr txBox="1"/>
          <p:nvPr/>
        </p:nvSpPr>
        <p:spPr>
          <a:xfrm>
            <a:off x="179512" y="629980"/>
            <a:ext cx="8496944" cy="646331"/>
          </a:xfrm>
          <a:prstGeom prst="rect">
            <a:avLst/>
          </a:prstGeom>
          <a:noFill/>
        </p:spPr>
        <p:txBody>
          <a:bodyPr wrap="square" rtlCol="0">
            <a:spAutoFit/>
          </a:bodyPr>
          <a:lstStyle/>
          <a:p>
            <a:r>
              <a:rPr lang="fr-FR" dirty="0" smtClean="0"/>
              <a:t>Il existe différents métiers au seins de l’entreprise NC1ère </a:t>
            </a:r>
          </a:p>
          <a:p>
            <a:r>
              <a:rPr lang="fr-FR" dirty="0" smtClean="0"/>
              <a:t> </a:t>
            </a:r>
            <a:endParaRPr lang="fr-FR" dirty="0"/>
          </a:p>
        </p:txBody>
      </p:sp>
      <p:sp>
        <p:nvSpPr>
          <p:cNvPr id="4" name="ZoneTexte 3"/>
          <p:cNvSpPr txBox="1"/>
          <p:nvPr/>
        </p:nvSpPr>
        <p:spPr>
          <a:xfrm>
            <a:off x="179512" y="1052736"/>
            <a:ext cx="7272808" cy="5355312"/>
          </a:xfrm>
          <a:prstGeom prst="rect">
            <a:avLst/>
          </a:prstGeom>
          <a:noFill/>
        </p:spPr>
        <p:txBody>
          <a:bodyPr wrap="square" rtlCol="0">
            <a:spAutoFit/>
          </a:bodyPr>
          <a:lstStyle/>
          <a:p>
            <a:r>
              <a:rPr lang="fr-FR" b="1" u="sng" dirty="0" smtClean="0"/>
              <a:t>Caméraman</a:t>
            </a:r>
            <a:r>
              <a:rPr lang="fr-FR" dirty="0" smtClean="0"/>
              <a:t>: </a:t>
            </a:r>
          </a:p>
          <a:p>
            <a:r>
              <a:rPr lang="fr-FR" dirty="0" smtClean="0"/>
              <a:t>	Le </a:t>
            </a:r>
            <a:r>
              <a:rPr lang="fr-FR" dirty="0" smtClean="0"/>
              <a:t>caméraman mobile, dynamique, autonome, le caméraman reporter bénéficie d’une grande liberté. Il est le seul à avoir l’œil dans le viseur. En petite équipe avec un réalisateur ou un journaliste et un ingénieur du son, son esprit est constamment en alerte pour débusquer le plan parfait. Il maîtrise parfaitement sa caméra avec laquelle il fait corps et qu’il ne lâche jamais.</a:t>
            </a:r>
          </a:p>
          <a:p>
            <a:r>
              <a:rPr lang="fr-FR" dirty="0" smtClean="0"/>
              <a:t>- bac S (en vue d'un BTS audiovisuel option image),</a:t>
            </a:r>
          </a:p>
          <a:p>
            <a:r>
              <a:rPr lang="fr-FR" dirty="0" smtClean="0"/>
              <a:t>- bac L spécialité cinéma et audiovisuel (théorique),</a:t>
            </a:r>
          </a:p>
          <a:p>
            <a:r>
              <a:rPr lang="fr-FR" dirty="0" smtClean="0"/>
              <a:t>- BTS métiers de l'audiovisuel option métiers de l’image,</a:t>
            </a:r>
          </a:p>
          <a:p>
            <a:r>
              <a:rPr lang="fr-FR" dirty="0" smtClean="0"/>
              <a:t>- DESRA - diplôme d'études supérieurs de réalisation (ESRA),</a:t>
            </a:r>
          </a:p>
          <a:p>
            <a:r>
              <a:rPr lang="fr-FR" dirty="0" smtClean="0"/>
              <a:t>- master pro cinéma et audiovisuel, réalisation et création </a:t>
            </a:r>
          </a:p>
          <a:p>
            <a:endParaRPr lang="fr-FR" dirty="0"/>
          </a:p>
          <a:p>
            <a:r>
              <a:rPr lang="fr-FR" b="1" u="sng" dirty="0" smtClean="0"/>
              <a:t>Ingénieur du son: </a:t>
            </a:r>
          </a:p>
          <a:p>
            <a:r>
              <a:rPr lang="fr-FR" dirty="0" smtClean="0"/>
              <a:t>	Artiste </a:t>
            </a:r>
            <a:r>
              <a:rPr lang="fr-FR" dirty="0" smtClean="0"/>
              <a:t>et technicien à la fois l’ingénieur du son ou chef opérateur son, travaille pour le cinéma, la radio, la télévision et le spectacle vivant. Il allie souvent pratique musicale et hautes technologies. Il n' y a pas de diplôme d'ingénieur du son mais des formations de bac + 2 à bac + 5.</a:t>
            </a:r>
          </a:p>
          <a:p>
            <a:r>
              <a:rPr lang="fr-FR" b="1" dirty="0" smtClean="0"/>
              <a:t> </a:t>
            </a:r>
            <a:endParaRPr lang="fr-FR" b="1" u="sng" dirty="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4328" y="1412776"/>
            <a:ext cx="1368152" cy="1628752"/>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16316" y="4939689"/>
            <a:ext cx="1727684" cy="1080399"/>
          </a:xfrm>
          <a:prstGeom prst="rect">
            <a:avLst/>
          </a:prstGeom>
        </p:spPr>
      </p:pic>
    </p:spTree>
    <p:extLst>
      <p:ext uri="{BB962C8B-B14F-4D97-AF65-F5344CB8AC3E}">
        <p14:creationId xmlns:p14="http://schemas.microsoft.com/office/powerpoint/2010/main" val="277785854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xit" presetSubtype="0" fill="hold" grpId="0" nodeType="clickEffect">
                                  <p:stCondLst>
                                    <p:cond delay="0"/>
                                  </p:stCondLst>
                                  <p:childTnLst>
                                    <p:animEffect transition="out" filter="wipe(down)">
                                      <p:cBhvr>
                                        <p:cTn id="10" dur="180" accel="50000">
                                          <p:stCondLst>
                                            <p:cond delay="1820"/>
                                          </p:stCondLst>
                                        </p:cTn>
                                        <p:tgtEl>
                                          <p:spTgt spid="4"/>
                                        </p:tgtEl>
                                      </p:cBhvr>
                                    </p:animEffect>
                                    <p:anim calcmode="lin" valueType="num">
                                      <p:cBhvr>
                                        <p:cTn id="11" dur="1822"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12" dur="178">
                                          <p:stCondLst>
                                            <p:cond delay="1822"/>
                                          </p:stCondLst>
                                        </p:cTn>
                                        <p:tgtEl>
                                          <p:spTgt spid="4"/>
                                        </p:tgtEl>
                                        <p:attrNameLst>
                                          <p:attrName>ppt_x</p:attrName>
                                        </p:attrNameLst>
                                      </p:cBhvr>
                                      <p:tavLst>
                                        <p:tav tm="0">
                                          <p:val>
                                            <p:strVal val="ppt_x"/>
                                          </p:val>
                                        </p:tav>
                                        <p:tav tm="100000">
                                          <p:val>
                                            <p:strVal val="ppt_x"/>
                                          </p:val>
                                        </p:tav>
                                      </p:tavLst>
                                    </p:anim>
                                    <p:anim calcmode="lin" valueType="num">
                                      <p:cBhvr>
                                        <p:cTn id="13" dur="664"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7" dur="180" accel="50000">
                                          <p:stCondLst>
                                            <p:cond delay="1820"/>
                                          </p:stCondLst>
                                        </p:cTn>
                                        <p:tgtEl>
                                          <p:spTgt spid="4"/>
                                        </p:tgtEl>
                                        <p:attrNameLst>
                                          <p:attrName>ppt_y</p:attrName>
                                        </p:attrNameLst>
                                      </p:cBhvr>
                                      <p:tavLst>
                                        <p:tav tm="0">
                                          <p:val>
                                            <p:strVal val="ppt_y"/>
                                          </p:val>
                                        </p:tav>
                                        <p:tav tm="100000">
                                          <p:val>
                                            <p:strVal val="ppt_y+ppt_h"/>
                                          </p:val>
                                        </p:tav>
                                      </p:tavLst>
                                    </p:anim>
                                    <p:animScale>
                                      <p:cBhvr>
                                        <p:cTn id="18" dur="26">
                                          <p:stCondLst>
                                            <p:cond delay="620"/>
                                          </p:stCondLst>
                                        </p:cTn>
                                        <p:tgtEl>
                                          <p:spTgt spid="4"/>
                                        </p:tgtEl>
                                      </p:cBhvr>
                                      <p:to x="100000" y="60000"/>
                                    </p:animScale>
                                    <p:animScale>
                                      <p:cBhvr>
                                        <p:cTn id="19" dur="166" decel="50000">
                                          <p:stCondLst>
                                            <p:cond delay="64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set>
                                      <p:cBhvr>
                                        <p:cTn id="26"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6" y="327855"/>
            <a:ext cx="3096344" cy="369332"/>
          </a:xfrm>
          <a:prstGeom prst="rect">
            <a:avLst/>
          </a:prstGeom>
          <a:noFill/>
        </p:spPr>
        <p:txBody>
          <a:bodyPr wrap="square" rtlCol="0">
            <a:spAutoFit/>
          </a:bodyPr>
          <a:lstStyle/>
          <a:p>
            <a:pPr marL="285750" indent="-285750">
              <a:buFont typeface="Wingdings" panose="05000000000000000000" pitchFamily="2" charset="2"/>
              <a:buChar char="Ø"/>
            </a:pPr>
            <a:r>
              <a:rPr lang="fr-FR" b="1" u="sng" dirty="0" smtClean="0"/>
              <a:t>Programme TV:</a:t>
            </a:r>
            <a:endParaRPr lang="fr-FR" b="1" u="sng" dirty="0"/>
          </a:p>
        </p:txBody>
      </p:sp>
      <p:sp>
        <p:nvSpPr>
          <p:cNvPr id="3" name="ZoneTexte 2"/>
          <p:cNvSpPr txBox="1"/>
          <p:nvPr/>
        </p:nvSpPr>
        <p:spPr>
          <a:xfrm>
            <a:off x="899592" y="836712"/>
            <a:ext cx="7272808" cy="4801314"/>
          </a:xfrm>
          <a:prstGeom prst="rect">
            <a:avLst/>
          </a:prstGeom>
          <a:noFill/>
        </p:spPr>
        <p:txBody>
          <a:bodyPr wrap="square" rtlCol="0">
            <a:spAutoFit/>
          </a:bodyPr>
          <a:lstStyle/>
          <a:p>
            <a:r>
              <a:rPr lang="fr-FR" dirty="0" smtClean="0"/>
              <a:t>	Jusqu'au </a:t>
            </a:r>
            <a:r>
              <a:rPr lang="fr-FR" dirty="0"/>
              <a:t>démarrage de la TNT en Outre-mer, les chaînes de télévision métropolitaines n'étaient pas diffusées en Nouvelle-Calédonie. Télé Nouvelle-Calédonie diffusait donc un programme composé de productions propres (1353 heures annuelles en 2002), de programmes issus des autres stations RFO (information, magazines de RFO Paris), mais </a:t>
            </a:r>
            <a:r>
              <a:rPr lang="fr-FR" dirty="0" smtClean="0"/>
              <a:t>surtout </a:t>
            </a:r>
            <a:r>
              <a:rPr lang="fr-FR" dirty="0"/>
              <a:t>de rediffusions ou de reprise en direct des programmes des chaînes du groupe France Télévisions (journaux d'information, magazines, sport, fictions, jeux, films, divertissements et émissions pour la jeunesse), de TF1 (fictions, programmes sportifs, séries et télé-réalité), de M6, d'ARTE et de producteurs indépendants.</a:t>
            </a:r>
          </a:p>
          <a:p>
            <a:endParaRPr lang="fr-FR" dirty="0"/>
          </a:p>
          <a:p>
            <a:r>
              <a:rPr lang="fr-FR" dirty="0" smtClean="0"/>
              <a:t>	Depuis </a:t>
            </a:r>
            <a:r>
              <a:rPr lang="fr-FR" dirty="0"/>
              <a:t>le 30 novembre 2010 et l'arrivée des chaînes publiques métropolitaines, Nouvelle-Calédonie 1re a dû accroître ses productions propres, avec 25 % de programmes locaux en plus, donnant la priorité à la proximité et traitant des problèmes économiques et sociaux de l'archipel (émissions spéciales, débats politiques, captation de spectacles, matches de football, messe de minuit, téléthon). </a:t>
            </a:r>
          </a:p>
        </p:txBody>
      </p:sp>
    </p:spTree>
    <p:extLst>
      <p:ext uri="{BB962C8B-B14F-4D97-AF65-F5344CB8AC3E}">
        <p14:creationId xmlns:p14="http://schemas.microsoft.com/office/powerpoint/2010/main" val="4078705317"/>
      </p:ext>
    </p:extLst>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TotalTime>
  <Words>29</Words>
  <Application>Microsoft Office PowerPoint</Application>
  <PresentationFormat>Affichage à l'écran (4:3)</PresentationFormat>
  <Paragraphs>45</Paragraphs>
  <Slides>4</Slides>
  <Notes>0</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utilisateur</cp:lastModifiedBy>
  <cp:revision>12</cp:revision>
  <dcterms:created xsi:type="dcterms:W3CDTF">2017-03-28T03:48:59Z</dcterms:created>
  <dcterms:modified xsi:type="dcterms:W3CDTF">2017-06-27T03:37:22Z</dcterms:modified>
</cp:coreProperties>
</file>