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1" r:id="rId3"/>
    <p:sldId id="267" r:id="rId4"/>
    <p:sldId id="257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58BF237-1183-462D-89DC-950FF3F03AB9}" type="datetimeFigureOut">
              <a:rPr lang="fr-FR"/>
              <a:pPr>
                <a:defRPr/>
              </a:pPr>
              <a:t>18/07/2014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79A35C1-897C-48A5-B5F6-46D64A0452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408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C99E2B-6FDC-406D-B84E-4011B8627AD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560D42-7F60-4C1C-B15C-21F99EAC919F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BF27B05-716D-4272-B444-BE3458236403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66BA0-A5BB-480E-8EFA-4B6154B971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57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4E87B-E5EE-4030-B1BF-48CFD27185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DB218-A90D-4DA9-9FD7-952312E887B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557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B3852-E751-47AF-BFFA-D909DEBC1A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34049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35CAB-EB34-41B9-ACAD-EEBA0668B4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69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6E4A4-7F19-4517-8669-CAD0942941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62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FEEB7-B0ED-4ED7-B8C9-C10A764617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9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11F65-C36F-4593-AF0A-5D7D4EC55C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58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7C331-5101-4026-B8DC-A995817151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1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E75C6-5AD1-46CF-B3B3-FE65B84EA9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0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4997-FBE2-4617-849D-A3F6C4804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51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40279-7684-4278-BA44-0D9E99AC99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01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1674D9-0559-480D-8565-F9EACE10E9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513" y="5624513"/>
            <a:ext cx="9144001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itre 6"/>
              <p:cNvSpPr txBox="1">
                <a:spLocks/>
              </p:cNvSpPr>
              <p:nvPr/>
            </p:nvSpPr>
            <p:spPr bwMode="auto">
              <a:xfrm>
                <a:off x="14288" y="590550"/>
                <a:ext cx="91440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000" kern="0" dirty="0" smtClean="0"/>
                  <a:t>Calcule la mesure de l’angle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000" i="1" kern="0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000" b="0" i="1" kern="0" dirty="0" smtClean="0">
                            <a:latin typeface="Cambria Math"/>
                          </a:rPr>
                          <m:t>𝐵</m:t>
                        </m:r>
                      </m:e>
                    </m:acc>
                  </m:oMath>
                </a14:m>
                <a:r>
                  <a:rPr lang="fr-FR" altLang="fr-FR" sz="4000" i="1" kern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lang="fr-FR" altLang="fr-FR" sz="4000" i="1" kern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88" y="590550"/>
                <a:ext cx="9144000" cy="1470025"/>
              </a:xfrm>
              <a:prstGeom prst="rect">
                <a:avLst/>
              </a:prstGeom>
              <a:blipFill rotWithShape="1">
                <a:blip r:embed="rId3"/>
                <a:stretch>
                  <a:fillRect l="-2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4213225" y="1508125"/>
            <a:ext cx="3889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2959100" y="4602163"/>
            <a:ext cx="3905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6562725" y="4560888"/>
            <a:ext cx="4111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2296" name="Freeform 3"/>
          <p:cNvSpPr>
            <a:spLocks noChangeAspect="1"/>
          </p:cNvSpPr>
          <p:nvPr/>
        </p:nvSpPr>
        <p:spPr bwMode="auto">
          <a:xfrm>
            <a:off x="3492500" y="2060575"/>
            <a:ext cx="3008313" cy="3008313"/>
          </a:xfrm>
          <a:custGeom>
            <a:avLst/>
            <a:gdLst>
              <a:gd name="T0" fmla="*/ 873381 w 1488"/>
              <a:gd name="T1" fmla="*/ 0 h 1488"/>
              <a:gd name="T2" fmla="*/ 0 w 1488"/>
              <a:gd name="T3" fmla="*/ 3008313 h 1488"/>
              <a:gd name="T4" fmla="*/ 3008313 w 1488"/>
              <a:gd name="T5" fmla="*/ 2911271 h 1488"/>
              <a:gd name="T6" fmla="*/ 873381 w 1488"/>
              <a:gd name="T7" fmla="*/ 0 h 14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88" h="1488">
                <a:moveTo>
                  <a:pt x="432" y="0"/>
                </a:moveTo>
                <a:lnTo>
                  <a:pt x="0" y="1488"/>
                </a:lnTo>
                <a:lnTo>
                  <a:pt x="1488" y="1440"/>
                </a:lnTo>
                <a:lnTo>
                  <a:pt x="432" y="0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2297" name="Freeform 4"/>
          <p:cNvSpPr>
            <a:spLocks/>
          </p:cNvSpPr>
          <p:nvPr/>
        </p:nvSpPr>
        <p:spPr bwMode="auto">
          <a:xfrm>
            <a:off x="3489325" y="4043363"/>
            <a:ext cx="974725" cy="1033462"/>
          </a:xfrm>
          <a:custGeom>
            <a:avLst/>
            <a:gdLst>
              <a:gd name="T0" fmla="*/ 974725 w 614"/>
              <a:gd name="T1" fmla="*/ 989012 h 651"/>
              <a:gd name="T2" fmla="*/ 0 w 614"/>
              <a:gd name="T3" fmla="*/ 1033462 h 651"/>
              <a:gd name="T4" fmla="*/ 300038 w 614"/>
              <a:gd name="T5" fmla="*/ 0 h 651"/>
              <a:gd name="T6" fmla="*/ 660400 w 614"/>
              <a:gd name="T7" fmla="*/ 284162 h 651"/>
              <a:gd name="T8" fmla="*/ 974725 w 614"/>
              <a:gd name="T9" fmla="*/ 674687 h 651"/>
              <a:gd name="T10" fmla="*/ 974725 w 614"/>
              <a:gd name="T11" fmla="*/ 989012 h 6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14" h="651">
                <a:moveTo>
                  <a:pt x="614" y="623"/>
                </a:moveTo>
                <a:lnTo>
                  <a:pt x="0" y="651"/>
                </a:lnTo>
                <a:lnTo>
                  <a:pt x="189" y="0"/>
                </a:lnTo>
                <a:lnTo>
                  <a:pt x="416" y="179"/>
                </a:lnTo>
                <a:lnTo>
                  <a:pt x="614" y="425"/>
                </a:lnTo>
                <a:lnTo>
                  <a:pt x="614" y="623"/>
                </a:lnTo>
                <a:close/>
              </a:path>
            </a:pathLst>
          </a:custGeom>
          <a:solidFill>
            <a:srgbClr val="FF0000"/>
          </a:solidFill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298" name="Freeform 5"/>
          <p:cNvSpPr>
            <a:spLocks/>
          </p:cNvSpPr>
          <p:nvPr/>
        </p:nvSpPr>
        <p:spPr bwMode="auto">
          <a:xfrm>
            <a:off x="4076700" y="2063750"/>
            <a:ext cx="944563" cy="1079500"/>
          </a:xfrm>
          <a:custGeom>
            <a:avLst/>
            <a:gdLst>
              <a:gd name="T0" fmla="*/ 0 w 595"/>
              <a:gd name="T1" fmla="*/ 974725 h 680"/>
              <a:gd name="T2" fmla="*/ 269875 w 595"/>
              <a:gd name="T3" fmla="*/ 0 h 680"/>
              <a:gd name="T4" fmla="*/ 944563 w 595"/>
              <a:gd name="T5" fmla="*/ 855663 h 680"/>
              <a:gd name="T6" fmla="*/ 674688 w 595"/>
              <a:gd name="T7" fmla="*/ 1035050 h 680"/>
              <a:gd name="T8" fmla="*/ 346075 w 595"/>
              <a:gd name="T9" fmla="*/ 1079500 h 680"/>
              <a:gd name="T10" fmla="*/ 165100 w 595"/>
              <a:gd name="T11" fmla="*/ 1079500 h 680"/>
              <a:gd name="T12" fmla="*/ 0 w 595"/>
              <a:gd name="T13" fmla="*/ 974725 h 6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95" h="680">
                <a:moveTo>
                  <a:pt x="0" y="614"/>
                </a:moveTo>
                <a:lnTo>
                  <a:pt x="170" y="0"/>
                </a:lnTo>
                <a:lnTo>
                  <a:pt x="595" y="539"/>
                </a:lnTo>
                <a:lnTo>
                  <a:pt x="425" y="652"/>
                </a:lnTo>
                <a:lnTo>
                  <a:pt x="218" y="680"/>
                </a:lnTo>
                <a:lnTo>
                  <a:pt x="104" y="680"/>
                </a:lnTo>
                <a:lnTo>
                  <a:pt x="0" y="614"/>
                </a:lnTo>
                <a:close/>
              </a:path>
            </a:pathLst>
          </a:custGeom>
          <a:solidFill>
            <a:srgbClr val="FF0000"/>
          </a:solidFill>
          <a:ln w="381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299" name="Text Box 7"/>
          <p:cNvSpPr txBox="1">
            <a:spLocks noChangeArrowheads="1"/>
          </p:cNvSpPr>
          <p:nvPr/>
        </p:nvSpPr>
        <p:spPr bwMode="auto">
          <a:xfrm>
            <a:off x="4089400" y="2473325"/>
            <a:ext cx="8819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 dirty="0" smtClean="0">
                <a:solidFill>
                  <a:schemeClr val="bg1"/>
                </a:solidFill>
              </a:rPr>
              <a:t>80°</a:t>
            </a:r>
            <a:endParaRPr lang="fr-FR" altLang="fr-FR" sz="3600" dirty="0">
              <a:solidFill>
                <a:schemeClr val="bg1"/>
              </a:solidFill>
            </a:endParaRPr>
          </a:p>
        </p:txBody>
      </p:sp>
      <p:sp>
        <p:nvSpPr>
          <p:cNvPr id="12300" name="Text Box 6"/>
          <p:cNvSpPr txBox="1">
            <a:spLocks noChangeArrowheads="1"/>
          </p:cNvSpPr>
          <p:nvPr/>
        </p:nvSpPr>
        <p:spPr bwMode="auto">
          <a:xfrm>
            <a:off x="3738836" y="4304547"/>
            <a:ext cx="4411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3600" dirty="0" smtClean="0">
                <a:solidFill>
                  <a:schemeClr val="bg1"/>
                </a:solidFill>
              </a:rPr>
              <a:t>?</a:t>
            </a:r>
            <a:endParaRPr lang="fr-FR" altLang="fr-FR" sz="3600" dirty="0">
              <a:solidFill>
                <a:schemeClr val="bg1"/>
              </a:solidFill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3820239" y="3357641"/>
            <a:ext cx="256461" cy="12791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739547" y="3485560"/>
            <a:ext cx="281252" cy="1776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>
            <a:off x="5240408" y="3373827"/>
            <a:ext cx="231146" cy="20057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>
            <a:off x="5148064" y="3268797"/>
            <a:ext cx="219414" cy="1776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0" y="947738"/>
            <a:ext cx="905986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kern="0" dirty="0" smtClean="0"/>
              <a:t>Complète le tableau de proportionnalité</a:t>
            </a:r>
            <a:endParaRPr lang="fr-FR" altLang="fr-FR" sz="4000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603585"/>
              </p:ext>
            </p:extLst>
          </p:nvPr>
        </p:nvGraphicFramePr>
        <p:xfrm>
          <a:off x="2606866" y="2430853"/>
          <a:ext cx="2928408" cy="17276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4204"/>
                <a:gridCol w="1464204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fr-FR" sz="4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sz="4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fr-FR" sz="4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4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sz="4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1760375"/>
            <a:ext cx="90364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5400" kern="0" dirty="0" smtClean="0"/>
              <a:t>Calculer la différence du produit de 5 par 9 et du quotient   de 25 par 5</a:t>
            </a:r>
          </a:p>
        </p:txBody>
      </p:sp>
    </p:spTree>
  </p:cSld>
  <p:clrMapOvr>
    <a:masterClrMapping/>
  </p:clrMapOvr>
  <p:transition spd="slow" advClick="0" advTm="4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2" name="Rectangle 2"/>
              <p:cNvSpPr>
                <a:spLocks noGrp="1" noChangeArrowheads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altLang="fr-FR" sz="7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altLang="fr-FR" sz="7800" b="1" i="1" smtClean="0">
                              <a:latin typeface="Cambria Math"/>
                            </a:rPr>
                            <m:t>𝟐𝟎𝟐𝟓</m:t>
                          </m:r>
                        </m:num>
                        <m:den>
                          <m:r>
                            <a:rPr lang="fr-FR" altLang="fr-FR" sz="7800" b="1" i="1" smtClean="0"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fr-FR" altLang="fr-FR" sz="7800" b="1" dirty="0" smtClean="0"/>
              </a:p>
            </p:txBody>
          </p:sp>
        </mc:Choice>
        <mc:Fallback xmlns=""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285750" y="2492375"/>
                <a:ext cx="8572500" cy="1470025"/>
              </a:xfrm>
              <a:blipFill rotWithShape="1">
                <a:blip r:embed="rId3"/>
                <a:stretch>
                  <a:fillRect t="-17427" b="-269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Calculer</a:t>
            </a:r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179164" y="1988840"/>
            <a:ext cx="89648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Une voiture consomme </a:t>
            </a:r>
            <a:r>
              <a:rPr lang="fr-FR" altLang="fr-FR" b="1" kern="0" dirty="0" smtClean="0">
                <a:solidFill>
                  <a:srgbClr val="FF0000"/>
                </a:solidFill>
              </a:rPr>
              <a:t>3</a:t>
            </a:r>
            <a:r>
              <a:rPr lang="fr-FR" altLang="fr-FR" kern="0" dirty="0" smtClean="0"/>
              <a:t> </a:t>
            </a:r>
            <a:r>
              <a:rPr lang="fr-FR" altLang="fr-FR" b="1" kern="0" dirty="0" smtClean="0">
                <a:solidFill>
                  <a:srgbClr val="FF0000"/>
                </a:solidFill>
              </a:rPr>
              <a:t>litres</a:t>
            </a:r>
            <a:r>
              <a:rPr lang="fr-FR" altLang="fr-FR" kern="0" dirty="0" smtClean="0"/>
              <a:t> pour faire </a:t>
            </a:r>
            <a:r>
              <a:rPr lang="fr-FR" altLang="fr-FR" b="1" kern="0" dirty="0" smtClean="0">
                <a:solidFill>
                  <a:srgbClr val="FF0000"/>
                </a:solidFill>
              </a:rPr>
              <a:t>50 km</a:t>
            </a:r>
            <a:r>
              <a:rPr lang="fr-FR" altLang="fr-FR" kern="0" dirty="0" smtClean="0"/>
              <a:t>.</a:t>
            </a:r>
          </a:p>
          <a:p>
            <a:pPr algn="l">
              <a:defRPr/>
            </a:pPr>
            <a:r>
              <a:rPr lang="fr-FR" altLang="fr-FR" kern="0" dirty="0" smtClean="0"/>
              <a:t>Combien d ’essence consomme-t-elle pour </a:t>
            </a:r>
            <a:r>
              <a:rPr lang="fr-FR" altLang="fr-FR" kern="0" dirty="0" smtClean="0"/>
              <a:t>parcourir </a:t>
            </a:r>
            <a:r>
              <a:rPr lang="fr-FR" altLang="fr-FR" b="1" kern="0" dirty="0" smtClean="0">
                <a:solidFill>
                  <a:srgbClr val="FF0000"/>
                </a:solidFill>
              </a:rPr>
              <a:t>75 </a:t>
            </a:r>
            <a:r>
              <a:rPr lang="fr-FR" altLang="fr-FR" b="1" kern="0" dirty="0" smtClean="0">
                <a:solidFill>
                  <a:srgbClr val="FF0000"/>
                </a:solidFill>
              </a:rPr>
              <a:t>km </a:t>
            </a:r>
            <a:r>
              <a:rPr lang="fr-FR" altLang="fr-FR" kern="0" dirty="0" smtClean="0"/>
              <a:t>?</a:t>
            </a:r>
            <a:endParaRPr lang="fr-FR" altLang="fr-FR" kern="0" dirty="0"/>
          </a:p>
        </p:txBody>
      </p:sp>
    </p:spTree>
  </p:cSld>
  <p:clrMapOvr>
    <a:masterClrMapping/>
  </p:clrMapOvr>
  <p:transition spd="slow" advClick="0" advTm="4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</a:t>
            </a:r>
            <a:r>
              <a:rPr lang="fr-FR" altLang="fr-FR" sz="4800" kern="0" dirty="0"/>
              <a:t>en </a:t>
            </a:r>
            <a:r>
              <a:rPr lang="fr-FR" altLang="fr-FR" sz="4800" kern="0" dirty="0" smtClean="0"/>
              <a:t>utilisant la distributivité</a:t>
            </a:r>
          </a:p>
        </p:txBody>
      </p:sp>
      <p:sp>
        <p:nvSpPr>
          <p:cNvPr id="7173" name="Titre 1"/>
          <p:cNvSpPr>
            <a:spLocks noGrp="1"/>
          </p:cNvSpPr>
          <p:nvPr>
            <p:ph type="ctrTitle"/>
          </p:nvPr>
        </p:nvSpPr>
        <p:spPr>
          <a:xfrm>
            <a:off x="234950" y="2852738"/>
            <a:ext cx="8207375" cy="1470025"/>
          </a:xfrm>
        </p:spPr>
        <p:txBody>
          <a:bodyPr/>
          <a:lstStyle/>
          <a:p>
            <a:r>
              <a:rPr lang="fr-FR" altLang="fr-FR" sz="7800" b="1" smtClean="0"/>
              <a:t>50×98</a:t>
            </a:r>
            <a:endParaRPr lang="fr-FR" altLang="fr-FR" sz="7800" b="1" dirty="0" smtClean="0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8195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7800" b="1" dirty="0" smtClean="0"/>
              <a:t>7×(7 – 6) + </a:t>
            </a:r>
            <a:r>
              <a:rPr lang="fr-FR" altLang="fr-FR" sz="7800" b="1" dirty="0"/>
              <a:t>7×6</a:t>
            </a:r>
            <a:endParaRPr lang="fr-FR" altLang="fr-FR" sz="7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astucieusement</a:t>
            </a:r>
            <a:endParaRPr lang="fr-FR" altLang="fr-FR" sz="4800" i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itre 1"/>
          <p:cNvSpPr>
            <a:spLocks noGrp="1"/>
          </p:cNvSpPr>
          <p:nvPr>
            <p:ph type="ctrTitle"/>
          </p:nvPr>
        </p:nvSpPr>
        <p:spPr>
          <a:xfrm>
            <a:off x="88900" y="2781300"/>
            <a:ext cx="9109075" cy="1470025"/>
          </a:xfrm>
        </p:spPr>
        <p:txBody>
          <a:bodyPr/>
          <a:lstStyle/>
          <a:p>
            <a:r>
              <a:rPr lang="fr-FR" altLang="fr-FR" sz="7200" b="1" dirty="0" smtClean="0"/>
              <a:t>250 + 80 + 50 +70 + 20 + 30</a:t>
            </a:r>
            <a:endParaRPr lang="fr-FR" altLang="fr-FR" sz="7200" dirty="0" smtClean="0"/>
          </a:p>
        </p:txBody>
      </p:sp>
    </p:spTree>
  </p:cSld>
  <p:clrMapOvr>
    <a:masterClrMapping/>
  </p:clrMapOvr>
  <p:transition spd="slow" advClick="0" advTm="36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6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6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5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196850" y="2133600"/>
            <a:ext cx="889317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fr-FR" altLang="fr-FR" sz="4800" b="1" dirty="0">
                <a:solidFill>
                  <a:schemeClr val="tx1"/>
                </a:solidFill>
                <a:latin typeface="Arial" charset="0"/>
              </a:rPr>
              <a:t>Une recette pour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4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altLang="fr-FR" sz="4800" b="1" dirty="0">
                <a:solidFill>
                  <a:schemeClr val="tx1"/>
                </a:solidFill>
                <a:latin typeface="Arial" charset="0"/>
              </a:rPr>
              <a:t>personnes nécessite </a:t>
            </a:r>
            <a:r>
              <a:rPr lang="fr-FR" altLang="fr-FR" sz="4800" b="1" dirty="0" smtClean="0">
                <a:solidFill>
                  <a:srgbClr val="FF0000"/>
                </a:solidFill>
                <a:latin typeface="Arial" charset="0"/>
              </a:rPr>
              <a:t>500g</a:t>
            </a: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altLang="fr-FR" sz="4800" b="1" dirty="0">
                <a:solidFill>
                  <a:schemeClr val="tx1"/>
                </a:solidFill>
                <a:latin typeface="Arial" charset="0"/>
              </a:rPr>
              <a:t>de farine. </a:t>
            </a:r>
            <a:br>
              <a:rPr lang="fr-FR" altLang="fr-FR" sz="4800" b="1" dirty="0">
                <a:solidFill>
                  <a:schemeClr val="tx1"/>
                </a:solidFill>
                <a:latin typeface="Arial" charset="0"/>
              </a:rPr>
            </a:br>
            <a:r>
              <a:rPr lang="fr-FR" altLang="fr-FR" sz="4800" b="1" dirty="0" smtClean="0">
                <a:solidFill>
                  <a:schemeClr val="tx1"/>
                </a:solidFill>
                <a:latin typeface="Arial" charset="0"/>
              </a:rPr>
              <a:t>Combien </a:t>
            </a:r>
            <a:r>
              <a:rPr lang="fr-FR" altLang="fr-FR" sz="4800" b="1" dirty="0">
                <a:solidFill>
                  <a:schemeClr val="tx1"/>
                </a:solidFill>
                <a:latin typeface="Arial" charset="0"/>
              </a:rPr>
              <a:t>faut-il de farine si on prépare la recette pour </a:t>
            </a:r>
            <a:r>
              <a:rPr lang="fr-FR" altLang="fr-FR" sz="4800" b="1" dirty="0">
                <a:solidFill>
                  <a:srgbClr val="FF0000"/>
                </a:solidFill>
                <a:latin typeface="Arial" charset="0"/>
              </a:rPr>
              <a:t>10</a:t>
            </a:r>
            <a:r>
              <a:rPr lang="fr-FR" altLang="fr-FR" sz="4800" b="1" dirty="0">
                <a:solidFill>
                  <a:schemeClr val="tx1"/>
                </a:solidFill>
                <a:latin typeface="Arial" charset="0"/>
              </a:rPr>
              <a:t> personnes ?</a:t>
            </a:r>
          </a:p>
        </p:txBody>
      </p:sp>
    </p:spTree>
  </p:cSld>
  <p:clrMapOvr>
    <a:masterClrMapping/>
  </p:clrMapOvr>
  <p:transition spd="slow" advClick="0" advTm="5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1267" name="Titre 6"/>
          <p:cNvSpPr>
            <a:spLocks noGrp="1"/>
          </p:cNvSpPr>
          <p:nvPr>
            <p:ph type="ctrTitle"/>
          </p:nvPr>
        </p:nvSpPr>
        <p:spPr>
          <a:xfrm>
            <a:off x="757238" y="2133600"/>
            <a:ext cx="7772400" cy="1470025"/>
          </a:xfrm>
        </p:spPr>
        <p:txBody>
          <a:bodyPr/>
          <a:lstStyle/>
          <a:p>
            <a:r>
              <a:rPr lang="fr-FR" altLang="fr-FR" sz="7200" b="1" i="1" dirty="0" smtClean="0">
                <a:latin typeface="Times New Roman" pitchFamily="18" charset="0"/>
                <a:cs typeface="Times New Roman" pitchFamily="18" charset="0"/>
              </a:rPr>
              <a:t>6x - 3x + </a:t>
            </a:r>
            <a:r>
              <a:rPr lang="fr-FR" altLang="fr-FR" sz="8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fr-FR" altLang="fr-FR" sz="7800" b="1" i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 l’écriture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131</Words>
  <Application>Microsoft Office PowerPoint</Application>
  <PresentationFormat>Affichage à l'écran (4:3)</PresentationFormat>
  <Paragraphs>41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Présentation PowerPoint</vt:lpstr>
      <vt:lpstr>2025/100</vt:lpstr>
      <vt:lpstr>Présentation PowerPoint</vt:lpstr>
      <vt:lpstr>50×98</vt:lpstr>
      <vt:lpstr>7×(7 – 6) + 7×6</vt:lpstr>
      <vt:lpstr>250 + 80 + 50 +70 + 20 + 30</vt:lpstr>
      <vt:lpstr>Présentation PowerPoint</vt:lpstr>
      <vt:lpstr>6x - 3x + x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 zaborowski</cp:lastModifiedBy>
  <cp:revision>72</cp:revision>
  <dcterms:created xsi:type="dcterms:W3CDTF">2007-09-09T21:06:10Z</dcterms:created>
  <dcterms:modified xsi:type="dcterms:W3CDTF">2014-07-17T21:01:54Z</dcterms:modified>
  <cp:category>calcul mental</cp:category>
</cp:coreProperties>
</file>