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6" r:id="rId2"/>
    <p:sldId id="267" r:id="rId3"/>
    <p:sldId id="272" r:id="rId4"/>
    <p:sldId id="261" r:id="rId5"/>
    <p:sldId id="262" r:id="rId6"/>
    <p:sldId id="263" r:id="rId7"/>
    <p:sldId id="259" r:id="rId8"/>
    <p:sldId id="260" r:id="rId9"/>
    <p:sldId id="258" r:id="rId10"/>
    <p:sldId id="271" r:id="rId11"/>
    <p:sldId id="269" r:id="rId12"/>
    <p:sldId id="268" r:id="rId13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8585"/>
    <a:srgbClr val="14F04E"/>
    <a:srgbClr val="FF4B4B"/>
    <a:srgbClr val="097D27"/>
    <a:srgbClr val="FFC9C9"/>
    <a:srgbClr val="C1FBD0"/>
    <a:srgbClr val="0A882B"/>
    <a:srgbClr val="0B99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4578" autoAdjust="0"/>
    <p:restoredTop sz="86444" autoAdjust="0"/>
  </p:normalViewPr>
  <p:slideViewPr>
    <p:cSldViewPr>
      <p:cViewPr>
        <p:scale>
          <a:sx n="70" d="100"/>
          <a:sy n="70" d="100"/>
        </p:scale>
        <p:origin x="-150" y="-8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B970C2A-D4F1-48C1-AE6E-A7D0BA983A97}" type="datetimeFigureOut">
              <a:rPr lang="fr-FR"/>
              <a:pPr>
                <a:defRPr/>
              </a:pPr>
              <a:t>05/08/2014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9B7ECC2-3FCD-4AAB-AB67-878C9CA5411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8234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1638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84CC3C3-A46D-443C-8575-C33EBC30CD2D}" type="slidenum">
              <a:rPr lang="fr-FR" altLang="fr-FR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2</a:t>
            </a:fld>
            <a:endParaRPr lang="fr-FR" altLang="fr-FR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1638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84CC3C3-A46D-443C-8575-C33EBC30CD2D}" type="slidenum">
              <a:rPr lang="fr-FR" altLang="fr-FR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3</a:t>
            </a:fld>
            <a:endParaRPr lang="fr-FR" altLang="fr-FR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17412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63A01E5-26E8-4F01-B943-5269B4D15827}" type="slidenum">
              <a:rPr lang="fr-FR" altLang="fr-FR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10</a:t>
            </a:fld>
            <a:endParaRPr lang="fr-FR" altLang="fr-FR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18436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E0FF341-205F-469E-8494-0247E747D3A4}" type="slidenum">
              <a:rPr lang="fr-FR" altLang="fr-FR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11</a:t>
            </a:fld>
            <a:endParaRPr lang="fr-FR" altLang="fr-FR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35B651-221B-40B3-85BA-C19D2CAACBE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882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44908C-711A-4104-9A85-C0B53EA346F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2475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72F863-1723-4010-AF74-FDFDEB29FC9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40128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2DFB9-744F-4702-BEA1-FBBA58D02DF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2510766"/>
      </p:ext>
    </p:extLst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3139C4-19A7-4359-9DB4-45D7860A946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2831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E72307-D33A-4C59-991B-3FADAEB81DD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1717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0A3EC8-006F-4965-8A47-5CC53FF826C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066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55242B-8C94-41F6-B4EC-5EBFE1F1113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950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D69D8A-C258-494F-BE26-0850081315E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2025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72575D-07B6-474B-8CED-EBEA526F7C5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7784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204FC3-3B6A-4D98-940E-E5DFA79B43B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4059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225E86-0E25-4FD7-965A-DD448603675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3255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A6AD91CF-6CB9-4B55-B4FD-B0FBE63D779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2924175"/>
            <a:ext cx="7772400" cy="1470025"/>
          </a:xfrm>
        </p:spPr>
        <p:txBody>
          <a:bodyPr/>
          <a:lstStyle/>
          <a:p>
            <a:pPr eaLnBrk="1" hangingPunct="1"/>
            <a:r>
              <a:rPr lang="fr-FR" altLang="fr-FR" sz="8800" smtClean="0">
                <a:solidFill>
                  <a:srgbClr val="FF0000"/>
                </a:solidFill>
              </a:rPr>
              <a:t>Calcul mental</a:t>
            </a:r>
          </a:p>
        </p:txBody>
      </p:sp>
    </p:spTree>
  </p:cSld>
  <p:clrMapOvr>
    <a:masterClrMapping/>
  </p:clrMapOvr>
  <p:transition advTm="15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itre 6"/>
              <p:cNvSpPr txBox="1">
                <a:spLocks/>
              </p:cNvSpPr>
              <p:nvPr/>
            </p:nvSpPr>
            <p:spPr bwMode="auto">
              <a:xfrm>
                <a:off x="179512" y="2522538"/>
                <a:ext cx="8257976" cy="14700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>
                <a:lvl1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+mj-lt"/>
                    <a:ea typeface="+mj-ea"/>
                    <a:cs typeface="+mj-cs"/>
                  </a:defRPr>
                </a:lvl1pPr>
                <a:lvl2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2pPr>
                <a:lvl3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3pPr>
                <a:lvl4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4pPr>
                <a:lvl5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5pPr>
                <a:lvl6pPr marL="4572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6pPr>
                <a:lvl7pPr marL="9144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7pPr>
                <a:lvl8pPr marL="13716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8pPr>
                <a:lvl9pPr marL="18288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9pPr>
              </a:lstStyle>
              <a:p>
                <a:pPr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fr-FR" altLang="fr-FR" sz="13800" i="1" kern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fr-FR" altLang="fr-FR" sz="13800" b="0" i="1" kern="0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fr-FR" altLang="fr-FR" sz="13800" b="0" i="1" kern="0" smtClean="0">
                            <a:latin typeface="Cambria Math"/>
                          </a:rPr>
                          <m:t>10</m:t>
                        </m:r>
                      </m:den>
                    </m:f>
                  </m:oMath>
                </a14:m>
                <a:r>
                  <a:rPr lang="fr-FR" altLang="fr-FR" sz="13800" kern="0" dirty="0" smtClean="0"/>
                  <a:t>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altLang="fr-FR" sz="13800" i="1" kern="0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fr-FR" altLang="fr-FR" sz="13800" b="0" i="1" kern="0" dirty="0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fr-FR" altLang="fr-FR" sz="13800" b="0" i="1" kern="0" dirty="0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endParaRPr lang="fr-FR" altLang="fr-FR" sz="7800" kern="0" dirty="0" smtClean="0"/>
              </a:p>
            </p:txBody>
          </p:sp>
        </mc:Choice>
        <mc:Fallback xmlns="">
          <p:sp>
            <p:nvSpPr>
              <p:cNvPr id="10" name="Titr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79512" y="2522538"/>
                <a:ext cx="8257976" cy="1470025"/>
              </a:xfrm>
              <a:prstGeom prst="rect">
                <a:avLst/>
              </a:prstGeom>
              <a:blipFill rotWithShape="1">
                <a:blip r:embed="rId3"/>
                <a:stretch>
                  <a:fillRect t="-61411" b="-90041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itre 6"/>
          <p:cNvSpPr txBox="1">
            <a:spLocks/>
          </p:cNvSpPr>
          <p:nvPr/>
        </p:nvSpPr>
        <p:spPr bwMode="auto">
          <a:xfrm>
            <a:off x="539750" y="1052513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Calcule</a:t>
            </a:r>
            <a:endParaRPr lang="fr-FR" altLang="fr-FR" sz="4800" kern="0" dirty="0"/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403225" y="4857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n°9</a:t>
            </a:r>
            <a:endParaRPr lang="fr-FR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 spd="slow" advClick="0" advTm="45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45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45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4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403225" y="4857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n°10</a:t>
            </a:r>
            <a:endParaRPr lang="fr-FR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59616" y="1236355"/>
            <a:ext cx="834483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altLang="fr-FR" sz="7200" b="1" dirty="0" smtClean="0">
                <a:cs typeface="Times New Roman" pitchFamily="18" charset="0"/>
              </a:rPr>
              <a:t>Si </a:t>
            </a:r>
            <a:r>
              <a:rPr lang="fr-FR" altLang="fr-FR" sz="7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 = 1, Calcule </a:t>
            </a:r>
            <a:r>
              <a:rPr lang="fr-FR" altLang="fr-FR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fr-FR" sz="7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ZoneTexte 1"/>
              <p:cNvSpPr txBox="1"/>
              <p:nvPr/>
            </p:nvSpPr>
            <p:spPr>
              <a:xfrm>
                <a:off x="1551712" y="2977749"/>
                <a:ext cx="5760640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72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lang="fr-FR" sz="7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=(</a:t>
                </a:r>
                <a14:m>
                  <m:oMath xmlns:m="http://schemas.openxmlformats.org/officeDocument/2006/math">
                    <m:r>
                      <a:rPr lang="fr-FR" sz="7200" b="0" i="1" smtClean="0">
                        <a:latin typeface="Cambria Math"/>
                        <a:cs typeface="Times New Roman" panose="02020603050405020304" pitchFamily="18" charset="0"/>
                      </a:rPr>
                      <m:t>2−3</m:t>
                    </m:r>
                    <m:r>
                      <a:rPr lang="fr-FR" sz="7200" b="0" i="1" smtClean="0">
                        <a:latin typeface="Cambria Math"/>
                        <a:cs typeface="Times New Roman" panose="02020603050405020304" pitchFamily="18" charset="0"/>
                      </a:rPr>
                      <m:t>𝑥</m:t>
                    </m:r>
                    <m:r>
                      <a:rPr lang="fr-FR" sz="7200" b="0" i="1" smtClean="0">
                        <a:latin typeface="Cambria Math"/>
                        <a:cs typeface="Times New Roman" panose="02020603050405020304" pitchFamily="18" charset="0"/>
                      </a:rPr>
                      <m:t>)²</m:t>
                    </m:r>
                  </m:oMath>
                </a14:m>
                <a:endParaRPr lang="fr-FR" sz="7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51712" y="2977749"/>
                <a:ext cx="5760640" cy="1200329"/>
              </a:xfrm>
              <a:prstGeom prst="rect">
                <a:avLst/>
              </a:prstGeom>
              <a:blipFill rotWithShape="1">
                <a:blip r:embed="rId3"/>
                <a:stretch>
                  <a:fillRect l="-8042" t="-19289" b="-4111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slow" advClick="0" advTm="45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45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45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4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3128963" y="1714500"/>
            <a:ext cx="3457575" cy="155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9600">
                <a:solidFill>
                  <a:schemeClr val="tx2"/>
                </a:solidFill>
              </a:rPr>
              <a:t>FIN</a:t>
            </a:r>
          </a:p>
        </p:txBody>
      </p:sp>
      <p:sp>
        <p:nvSpPr>
          <p:cNvPr id="14339" name="Text Box 2"/>
          <p:cNvSpPr txBox="1">
            <a:spLocks noChangeArrowheads="1"/>
          </p:cNvSpPr>
          <p:nvPr/>
        </p:nvSpPr>
        <p:spPr bwMode="auto">
          <a:xfrm>
            <a:off x="2500313" y="3643313"/>
            <a:ext cx="4714875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4400">
                <a:solidFill>
                  <a:schemeClr val="tx2"/>
                </a:solidFill>
              </a:rPr>
              <a:t>Posez les stylos</a:t>
            </a:r>
          </a:p>
        </p:txBody>
      </p:sp>
    </p:spTree>
  </p:cSld>
  <p:clrMapOvr>
    <a:masterClrMapping/>
  </p:clrMapOvr>
  <p:transition advTm="8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n°1</a:t>
            </a:r>
          </a:p>
        </p:txBody>
      </p:sp>
      <p:sp>
        <p:nvSpPr>
          <p:cNvPr id="2" name="Rectangle 1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itre 6"/>
              <p:cNvSpPr txBox="1">
                <a:spLocks/>
              </p:cNvSpPr>
              <p:nvPr/>
            </p:nvSpPr>
            <p:spPr bwMode="auto">
              <a:xfrm>
                <a:off x="162275" y="908720"/>
                <a:ext cx="8864600" cy="14700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>
                <a:lvl1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+mj-lt"/>
                    <a:ea typeface="+mj-ea"/>
                    <a:cs typeface="+mj-cs"/>
                  </a:defRPr>
                </a:lvl1pPr>
                <a:lvl2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2pPr>
                <a:lvl3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3pPr>
                <a:lvl4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4pPr>
                <a:lvl5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5pPr>
                <a:lvl6pPr marL="4572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6pPr>
                <a:lvl7pPr marL="9144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7pPr>
                <a:lvl8pPr marL="13716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8pPr>
                <a:lvl9pPr marL="18288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9pPr>
              </a:lstStyle>
              <a:p>
                <a:pPr algn="l">
                  <a:defRPr/>
                </a:pPr>
                <a:r>
                  <a:rPr lang="fr-FR" altLang="fr-FR" sz="4800" kern="0" dirty="0" smtClean="0"/>
                  <a:t> Ecrire le cosinus de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fr-FR" altLang="fr-FR" sz="4800" i="1" kern="0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fr-FR" altLang="fr-FR" sz="4800" b="0" i="1" kern="0" smtClean="0">
                            <a:latin typeface="Cambria Math"/>
                          </a:rPr>
                          <m:t>𝐶</m:t>
                        </m:r>
                      </m:e>
                    </m:acc>
                  </m:oMath>
                </a14:m>
                <a:endParaRPr lang="fr-FR" altLang="fr-FR" sz="4800" kern="0" dirty="0" smtClean="0"/>
              </a:p>
            </p:txBody>
          </p:sp>
        </mc:Choice>
        <mc:Fallback xmlns="">
          <p:sp>
            <p:nvSpPr>
              <p:cNvPr id="7" name="Titr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62275" y="908720"/>
                <a:ext cx="8864600" cy="1470025"/>
              </a:xfrm>
              <a:prstGeom prst="rect">
                <a:avLst/>
              </a:prstGeom>
              <a:blipFill rotWithShape="1">
                <a:blip r:embed="rId3"/>
                <a:stretch>
                  <a:fillRect l="-1238" b="-415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riangle rectangle 7"/>
          <p:cNvSpPr/>
          <p:nvPr/>
        </p:nvSpPr>
        <p:spPr>
          <a:xfrm>
            <a:off x="1619672" y="2636912"/>
            <a:ext cx="5112568" cy="2016224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ZoneTexte 8"/>
          <p:cNvSpPr txBox="1"/>
          <p:nvPr/>
        </p:nvSpPr>
        <p:spPr>
          <a:xfrm>
            <a:off x="1127229" y="2060092"/>
            <a:ext cx="5180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 smtClean="0"/>
              <a:t>C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6876256" y="4221088"/>
            <a:ext cx="4924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 smtClean="0"/>
              <a:t>B</a:t>
            </a:r>
            <a:endParaRPr lang="fr-FR" dirty="0"/>
          </a:p>
        </p:txBody>
      </p:sp>
      <p:sp>
        <p:nvSpPr>
          <p:cNvPr id="12" name="ZoneTexte 11"/>
          <p:cNvSpPr txBox="1"/>
          <p:nvPr/>
        </p:nvSpPr>
        <p:spPr>
          <a:xfrm>
            <a:off x="1047235" y="4329970"/>
            <a:ext cx="4924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 smtClean="0"/>
              <a:t>A</a:t>
            </a:r>
            <a:endParaRPr lang="fr-FR" dirty="0"/>
          </a:p>
        </p:txBody>
      </p:sp>
      <p:sp>
        <p:nvSpPr>
          <p:cNvPr id="13" name="Rectangle 12"/>
          <p:cNvSpPr/>
          <p:nvPr/>
        </p:nvSpPr>
        <p:spPr>
          <a:xfrm>
            <a:off x="1619672" y="4221088"/>
            <a:ext cx="432047" cy="43204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4087732" y="2443535"/>
                <a:ext cx="2831609" cy="79214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fr-FR" altLang="fr-FR" sz="4400" kern="0" dirty="0" smtClean="0"/>
                  <a:t>Cos (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fr-FR" altLang="fr-FR" sz="4400" i="1" kern="0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fr-FR" altLang="fr-FR" sz="4400" b="0" i="1" kern="0" smtClean="0">
                            <a:latin typeface="Cambria Math"/>
                          </a:rPr>
                          <m:t>𝐶</m:t>
                        </m:r>
                        <m:r>
                          <a:rPr lang="fr-FR" altLang="fr-FR" sz="4400" b="0" i="1" kern="0" smtClean="0">
                            <a:latin typeface="Cambria Math"/>
                          </a:rPr>
                          <m:t> </m:t>
                        </m:r>
                      </m:e>
                    </m:acc>
                    <m:r>
                      <a:rPr lang="fr-FR" altLang="fr-FR" sz="4400" b="0" i="1" kern="0" smtClean="0">
                        <a:latin typeface="Cambria Math"/>
                      </a:rPr>
                      <m:t>)=</m:t>
                    </m:r>
                  </m:oMath>
                </a14:m>
                <a:endParaRPr lang="fr-FR" altLang="fr-FR" sz="4400" kern="0" dirty="0"/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87732" y="2443535"/>
                <a:ext cx="2831609" cy="792140"/>
              </a:xfrm>
              <a:prstGeom prst="rect">
                <a:avLst/>
              </a:prstGeom>
              <a:blipFill rotWithShape="1">
                <a:blip r:embed="rId4"/>
                <a:stretch>
                  <a:fillRect l="-8836" t="-13077" b="-3538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slow" advClick="0" advTm="45000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45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45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4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n°2</a:t>
            </a:r>
            <a:endParaRPr lang="fr-FR" sz="2400" b="1" u="sng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itre 6"/>
              <p:cNvSpPr txBox="1">
                <a:spLocks/>
              </p:cNvSpPr>
              <p:nvPr/>
            </p:nvSpPr>
            <p:spPr bwMode="auto">
              <a:xfrm>
                <a:off x="162275" y="908720"/>
                <a:ext cx="8864600" cy="14700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>
                <a:lvl1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+mj-lt"/>
                    <a:ea typeface="+mj-ea"/>
                    <a:cs typeface="+mj-cs"/>
                  </a:defRPr>
                </a:lvl1pPr>
                <a:lvl2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2pPr>
                <a:lvl3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3pPr>
                <a:lvl4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4pPr>
                <a:lvl5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5pPr>
                <a:lvl6pPr marL="4572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6pPr>
                <a:lvl7pPr marL="9144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7pPr>
                <a:lvl8pPr marL="13716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8pPr>
                <a:lvl9pPr marL="18288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9pPr>
              </a:lstStyle>
              <a:p>
                <a:pPr algn="l">
                  <a:defRPr/>
                </a:pPr>
                <a:r>
                  <a:rPr lang="fr-FR" altLang="fr-FR" sz="4800" kern="0" dirty="0" smtClean="0"/>
                  <a:t> Ecrire le Sinus de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fr-FR" altLang="fr-FR" sz="4800" i="1" kern="0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fr-FR" altLang="fr-FR" sz="4800" b="0" i="1" kern="0" smtClean="0">
                            <a:latin typeface="Cambria Math"/>
                          </a:rPr>
                          <m:t>𝐶</m:t>
                        </m:r>
                      </m:e>
                    </m:acc>
                  </m:oMath>
                </a14:m>
                <a:endParaRPr lang="fr-FR" altLang="fr-FR" sz="4800" kern="0" dirty="0" smtClean="0"/>
              </a:p>
            </p:txBody>
          </p:sp>
        </mc:Choice>
        <mc:Fallback xmlns="">
          <p:sp>
            <p:nvSpPr>
              <p:cNvPr id="7" name="Titr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62275" y="908720"/>
                <a:ext cx="8864600" cy="1470025"/>
              </a:xfrm>
              <a:prstGeom prst="rect">
                <a:avLst/>
              </a:prstGeom>
              <a:blipFill rotWithShape="1">
                <a:blip r:embed="rId3"/>
                <a:stretch>
                  <a:fillRect l="-1238" b="-415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riangle rectangle 7"/>
          <p:cNvSpPr/>
          <p:nvPr/>
        </p:nvSpPr>
        <p:spPr>
          <a:xfrm>
            <a:off x="1619672" y="2636912"/>
            <a:ext cx="5112568" cy="2016224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ZoneTexte 8"/>
          <p:cNvSpPr txBox="1"/>
          <p:nvPr/>
        </p:nvSpPr>
        <p:spPr>
          <a:xfrm>
            <a:off x="1127229" y="2060092"/>
            <a:ext cx="5180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 smtClean="0"/>
              <a:t>C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6876256" y="4221088"/>
            <a:ext cx="4924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 smtClean="0"/>
              <a:t>B</a:t>
            </a:r>
            <a:endParaRPr lang="fr-FR" dirty="0"/>
          </a:p>
        </p:txBody>
      </p:sp>
      <p:sp>
        <p:nvSpPr>
          <p:cNvPr id="12" name="ZoneTexte 11"/>
          <p:cNvSpPr txBox="1"/>
          <p:nvPr/>
        </p:nvSpPr>
        <p:spPr>
          <a:xfrm>
            <a:off x="1047235" y="4329970"/>
            <a:ext cx="4924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 smtClean="0"/>
              <a:t>A</a:t>
            </a:r>
            <a:endParaRPr lang="fr-FR" dirty="0"/>
          </a:p>
        </p:txBody>
      </p:sp>
      <p:sp>
        <p:nvSpPr>
          <p:cNvPr id="13" name="Rectangle 12"/>
          <p:cNvSpPr/>
          <p:nvPr/>
        </p:nvSpPr>
        <p:spPr>
          <a:xfrm>
            <a:off x="1619672" y="4221088"/>
            <a:ext cx="432047" cy="43204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4087732" y="2443535"/>
                <a:ext cx="2644057" cy="79214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fr-FR" altLang="fr-FR" sz="4400" kern="0" dirty="0" smtClean="0"/>
                  <a:t>Sin (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fr-FR" altLang="fr-FR" sz="4400" i="1" kern="0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fr-FR" altLang="fr-FR" sz="4400" b="0" i="1" kern="0" smtClean="0">
                            <a:latin typeface="Cambria Math"/>
                          </a:rPr>
                          <m:t>𝐶</m:t>
                        </m:r>
                        <m:r>
                          <a:rPr lang="fr-FR" altLang="fr-FR" sz="4400" b="0" i="1" kern="0" smtClean="0">
                            <a:latin typeface="Cambria Math"/>
                          </a:rPr>
                          <m:t> </m:t>
                        </m:r>
                      </m:e>
                    </m:acc>
                    <m:r>
                      <a:rPr lang="fr-FR" altLang="fr-FR" sz="4400" b="0" i="1" kern="0" smtClean="0">
                        <a:latin typeface="Cambria Math"/>
                      </a:rPr>
                      <m:t>)=</m:t>
                    </m:r>
                  </m:oMath>
                </a14:m>
                <a:endParaRPr lang="fr-FR" altLang="fr-FR" sz="4400" kern="0" dirty="0"/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87732" y="2443535"/>
                <a:ext cx="2644057" cy="792140"/>
              </a:xfrm>
              <a:prstGeom prst="rect">
                <a:avLst/>
              </a:prstGeom>
              <a:blipFill rotWithShape="1">
                <a:blip r:embed="rId4"/>
                <a:stretch>
                  <a:fillRect l="-9469" t="-13077" b="-3538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97549418"/>
      </p:ext>
    </p:extLst>
  </p:cSld>
  <p:clrMapOvr>
    <a:masterClrMapping/>
  </p:clrMapOvr>
  <p:transition spd="slow" advClick="0" advTm="45000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45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45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4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itre 6"/>
              <p:cNvSpPr txBox="1">
                <a:spLocks/>
              </p:cNvSpPr>
              <p:nvPr/>
            </p:nvSpPr>
            <p:spPr bwMode="auto">
              <a:xfrm>
                <a:off x="162275" y="908720"/>
                <a:ext cx="8864600" cy="14700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>
                <a:lvl1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+mj-lt"/>
                    <a:ea typeface="+mj-ea"/>
                    <a:cs typeface="+mj-cs"/>
                  </a:defRPr>
                </a:lvl1pPr>
                <a:lvl2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2pPr>
                <a:lvl3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3pPr>
                <a:lvl4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4pPr>
                <a:lvl5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5pPr>
                <a:lvl6pPr marL="4572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6pPr>
                <a:lvl7pPr marL="9144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7pPr>
                <a:lvl8pPr marL="13716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8pPr>
                <a:lvl9pPr marL="18288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9pPr>
              </a:lstStyle>
              <a:p>
                <a:pPr algn="l">
                  <a:defRPr/>
                </a:pPr>
                <a:r>
                  <a:rPr lang="fr-FR" altLang="fr-FR" sz="4800" kern="0" dirty="0" smtClean="0"/>
                  <a:t> Ecrire la tangente de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fr-FR" altLang="fr-FR" sz="4800" i="1" kern="0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fr-FR" altLang="fr-FR" sz="4800" b="0" i="1" kern="0" smtClean="0">
                            <a:latin typeface="Cambria Math"/>
                          </a:rPr>
                          <m:t>𝐶</m:t>
                        </m:r>
                      </m:e>
                    </m:acc>
                  </m:oMath>
                </a14:m>
                <a:endParaRPr lang="fr-FR" altLang="fr-FR" sz="4800" kern="0" dirty="0" smtClean="0"/>
              </a:p>
            </p:txBody>
          </p:sp>
        </mc:Choice>
        <mc:Fallback xmlns="">
          <p:sp>
            <p:nvSpPr>
              <p:cNvPr id="7" name="Titr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62275" y="908720"/>
                <a:ext cx="8864600" cy="1470025"/>
              </a:xfrm>
              <a:prstGeom prst="rect">
                <a:avLst/>
              </a:prstGeom>
              <a:blipFill rotWithShape="1">
                <a:blip r:embed="rId2"/>
                <a:stretch>
                  <a:fillRect l="-1238" b="-415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riangle rectangle 8"/>
          <p:cNvSpPr/>
          <p:nvPr/>
        </p:nvSpPr>
        <p:spPr>
          <a:xfrm>
            <a:off x="1619672" y="2636912"/>
            <a:ext cx="5112568" cy="2016224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ZoneTexte 9"/>
          <p:cNvSpPr txBox="1"/>
          <p:nvPr/>
        </p:nvSpPr>
        <p:spPr>
          <a:xfrm>
            <a:off x="1127229" y="2060092"/>
            <a:ext cx="5180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 smtClean="0"/>
              <a:t>C</a:t>
            </a:r>
            <a:endParaRPr lang="fr-FR" dirty="0"/>
          </a:p>
        </p:txBody>
      </p:sp>
      <p:sp>
        <p:nvSpPr>
          <p:cNvPr id="11" name="ZoneTexte 10"/>
          <p:cNvSpPr txBox="1"/>
          <p:nvPr/>
        </p:nvSpPr>
        <p:spPr>
          <a:xfrm>
            <a:off x="6876256" y="4221088"/>
            <a:ext cx="4924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 smtClean="0"/>
              <a:t>B</a:t>
            </a:r>
            <a:endParaRPr lang="fr-FR" dirty="0"/>
          </a:p>
        </p:txBody>
      </p:sp>
      <p:sp>
        <p:nvSpPr>
          <p:cNvPr id="12" name="ZoneTexte 11"/>
          <p:cNvSpPr txBox="1"/>
          <p:nvPr/>
        </p:nvSpPr>
        <p:spPr>
          <a:xfrm>
            <a:off x="1047235" y="4329970"/>
            <a:ext cx="4924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 smtClean="0"/>
              <a:t>A</a:t>
            </a:r>
            <a:endParaRPr lang="fr-FR" dirty="0"/>
          </a:p>
        </p:txBody>
      </p:sp>
      <p:sp>
        <p:nvSpPr>
          <p:cNvPr id="13" name="Rectangle 12"/>
          <p:cNvSpPr/>
          <p:nvPr/>
        </p:nvSpPr>
        <p:spPr>
          <a:xfrm>
            <a:off x="1619672" y="4221088"/>
            <a:ext cx="432047" cy="43204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4087732" y="2443535"/>
                <a:ext cx="2801151" cy="79214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fr-FR" altLang="fr-FR" sz="4400" kern="0" dirty="0" smtClean="0"/>
                  <a:t>Tan (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fr-FR" altLang="fr-FR" sz="4400" i="1" kern="0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fr-FR" altLang="fr-FR" sz="4400" b="0" i="1" kern="0" smtClean="0">
                            <a:latin typeface="Cambria Math"/>
                          </a:rPr>
                          <m:t>𝐶</m:t>
                        </m:r>
                        <m:r>
                          <a:rPr lang="fr-FR" altLang="fr-FR" sz="4400" b="0" i="1" kern="0" smtClean="0">
                            <a:latin typeface="Cambria Math"/>
                          </a:rPr>
                          <m:t> </m:t>
                        </m:r>
                      </m:e>
                    </m:acc>
                    <m:r>
                      <a:rPr lang="fr-FR" altLang="fr-FR" sz="4400" b="0" i="1" kern="0" smtClean="0">
                        <a:latin typeface="Cambria Math"/>
                      </a:rPr>
                      <m:t>)=</m:t>
                    </m:r>
                  </m:oMath>
                </a14:m>
                <a:endParaRPr lang="fr-FR" altLang="fr-FR" sz="4400" kern="0" dirty="0"/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87732" y="2443535"/>
                <a:ext cx="2801151" cy="792140"/>
              </a:xfrm>
              <a:prstGeom prst="rect">
                <a:avLst/>
              </a:prstGeom>
              <a:blipFill rotWithShape="1">
                <a:blip r:embed="rId3"/>
                <a:stretch>
                  <a:fillRect l="-8932" t="-13077" b="-3538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advClick="0" advTm="4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4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4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4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7" name="Titre 6"/>
          <p:cNvSpPr txBox="1">
            <a:spLocks/>
          </p:cNvSpPr>
          <p:nvPr/>
        </p:nvSpPr>
        <p:spPr bwMode="auto">
          <a:xfrm>
            <a:off x="250825" y="761692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Développe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oneTexte 2"/>
              <p:cNvSpPr txBox="1"/>
              <p:nvPr/>
            </p:nvSpPr>
            <p:spPr>
              <a:xfrm>
                <a:off x="1848906" y="2564904"/>
                <a:ext cx="6174319" cy="144655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8800" b="0" i="1" smtClean="0">
                          <a:latin typeface="Cambria Math"/>
                        </a:rPr>
                        <m:t>3</m:t>
                      </m:r>
                      <m:r>
                        <a:rPr lang="fr-FR" sz="8800" b="0" i="1" smtClean="0">
                          <a:latin typeface="Cambria Math"/>
                        </a:rPr>
                        <m:t>𝑥</m:t>
                      </m:r>
                      <m:r>
                        <a:rPr lang="fr-FR" sz="8800" b="0" i="1" smtClean="0">
                          <a:latin typeface="Cambria Math"/>
                        </a:rPr>
                        <m:t> (2−5</m:t>
                      </m:r>
                      <m:r>
                        <a:rPr lang="fr-FR" sz="8800" b="0" i="1" smtClean="0">
                          <a:latin typeface="Cambria Math"/>
                        </a:rPr>
                        <m:t>𝑥</m:t>
                      </m:r>
                      <m:r>
                        <a:rPr lang="fr-FR" sz="88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fr-FR" sz="8800" dirty="0"/>
              </a:p>
            </p:txBody>
          </p:sp>
        </mc:Choice>
        <mc:Fallback xmlns="">
          <p:sp>
            <p:nvSpPr>
              <p:cNvPr id="3" name="ZoneText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48906" y="2564904"/>
                <a:ext cx="6174319" cy="144655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slow" advClick="0" advTm="45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4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4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4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6" name="Titre 6"/>
          <p:cNvSpPr txBox="1">
            <a:spLocks/>
          </p:cNvSpPr>
          <p:nvPr/>
        </p:nvSpPr>
        <p:spPr bwMode="auto">
          <a:xfrm>
            <a:off x="250825" y="692696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Résoudre l’équation</a:t>
            </a:r>
            <a:endParaRPr lang="fr-FR" altLang="fr-FR" sz="4800" kern="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oneTexte 2"/>
              <p:cNvSpPr txBox="1"/>
              <p:nvPr/>
            </p:nvSpPr>
            <p:spPr>
              <a:xfrm>
                <a:off x="1700388" y="2492896"/>
                <a:ext cx="5886099" cy="132343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8000" b="0" i="1" smtClean="0">
                          <a:latin typeface="Cambria Math"/>
                        </a:rPr>
                        <m:t>5</m:t>
                      </m:r>
                      <m:r>
                        <a:rPr lang="fr-FR" sz="8000" b="0" i="1" smtClean="0">
                          <a:latin typeface="Cambria Math"/>
                        </a:rPr>
                        <m:t>𝑥</m:t>
                      </m:r>
                      <m:r>
                        <a:rPr lang="fr-FR" sz="8000" b="0" i="1" smtClean="0">
                          <a:latin typeface="Cambria Math"/>
                        </a:rPr>
                        <m:t>=2</m:t>
                      </m:r>
                      <m:r>
                        <a:rPr lang="fr-FR" sz="8000" b="0" i="1" smtClean="0">
                          <a:latin typeface="Cambria Math"/>
                        </a:rPr>
                        <m:t>𝑥</m:t>
                      </m:r>
                      <m:r>
                        <a:rPr lang="fr-FR" sz="8000" b="0" i="1" smtClean="0">
                          <a:latin typeface="Cambria Math"/>
                        </a:rPr>
                        <m:t>+3</m:t>
                      </m:r>
                    </m:oMath>
                  </m:oMathPara>
                </a14:m>
                <a:endParaRPr lang="fr-FR" sz="8000" dirty="0"/>
              </a:p>
            </p:txBody>
          </p:sp>
        </mc:Choice>
        <mc:Fallback xmlns="">
          <p:sp>
            <p:nvSpPr>
              <p:cNvPr id="3" name="ZoneText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0388" y="2492896"/>
                <a:ext cx="5886099" cy="132343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slow" advClick="0" advTm="45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4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4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4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2" name="ZoneTexte 1"/>
          <p:cNvSpPr txBox="1"/>
          <p:nvPr/>
        </p:nvSpPr>
        <p:spPr>
          <a:xfrm>
            <a:off x="274745" y="1412776"/>
            <a:ext cx="838850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dirty="0" smtClean="0"/>
              <a:t>Une voiture roule à la vitesse constante de </a:t>
            </a:r>
            <a:r>
              <a:rPr lang="fr-FR" sz="4800" dirty="0" smtClean="0">
                <a:solidFill>
                  <a:srgbClr val="FF0000"/>
                </a:solidFill>
              </a:rPr>
              <a:t>50 km/h</a:t>
            </a:r>
            <a:r>
              <a:rPr lang="fr-FR" sz="4800" dirty="0" smtClean="0"/>
              <a:t>, En combien de temps parcourt elle </a:t>
            </a:r>
            <a:r>
              <a:rPr lang="fr-FR" sz="4800" dirty="0" smtClean="0">
                <a:solidFill>
                  <a:srgbClr val="FF0000"/>
                </a:solidFill>
              </a:rPr>
              <a:t>150 km</a:t>
            </a:r>
            <a:r>
              <a:rPr lang="fr-FR" sz="4800" dirty="0"/>
              <a:t> </a:t>
            </a:r>
            <a:r>
              <a:rPr lang="fr-FR" sz="4800" dirty="0" smtClean="0"/>
              <a:t>?</a:t>
            </a:r>
            <a:endParaRPr lang="fr-FR" sz="4800" dirty="0"/>
          </a:p>
        </p:txBody>
      </p:sp>
    </p:spTree>
  </p:cSld>
  <p:clrMapOvr>
    <a:masterClrMapping/>
  </p:clrMapOvr>
  <p:transition spd="slow" advClick="0" advTm="45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4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4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4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632619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1" name="ZoneTexte 10"/>
          <p:cNvSpPr txBox="1"/>
          <p:nvPr/>
        </p:nvSpPr>
        <p:spPr>
          <a:xfrm>
            <a:off x="250825" y="1268760"/>
            <a:ext cx="8353623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dirty="0" smtClean="0"/>
              <a:t>Dans une recette de cuisine on utilise </a:t>
            </a:r>
            <a:r>
              <a:rPr lang="fr-FR" sz="4400" dirty="0" smtClean="0">
                <a:solidFill>
                  <a:srgbClr val="FF0000"/>
                </a:solidFill>
              </a:rPr>
              <a:t>500 g</a:t>
            </a:r>
            <a:r>
              <a:rPr lang="fr-FR" sz="4400" dirty="0" smtClean="0"/>
              <a:t> de farine pour </a:t>
            </a:r>
            <a:r>
              <a:rPr lang="fr-FR" sz="4400" dirty="0" smtClean="0">
                <a:solidFill>
                  <a:srgbClr val="FF0000"/>
                </a:solidFill>
              </a:rPr>
              <a:t>4 personnes</a:t>
            </a:r>
            <a:r>
              <a:rPr lang="fr-FR" sz="4400" dirty="0" smtClean="0"/>
              <a:t>, Quelle quantité de farine faut-il pour appliquer cette recette pour </a:t>
            </a:r>
            <a:r>
              <a:rPr lang="fr-FR" sz="4400" dirty="0" smtClean="0">
                <a:solidFill>
                  <a:srgbClr val="FF0000"/>
                </a:solidFill>
              </a:rPr>
              <a:t>10 personnes </a:t>
            </a:r>
            <a:r>
              <a:rPr lang="fr-FR" sz="4400" dirty="0" smtClean="0"/>
              <a:t>?</a:t>
            </a:r>
            <a:endParaRPr lang="fr-FR" sz="4400" dirty="0"/>
          </a:p>
        </p:txBody>
      </p:sp>
    </p:spTree>
  </p:cSld>
  <p:clrMapOvr>
    <a:masterClrMapping/>
  </p:clrMapOvr>
  <p:transition spd="slow" advClick="0" advTm="45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4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4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4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2" name="Titre 6"/>
          <p:cNvSpPr txBox="1">
            <a:spLocks/>
          </p:cNvSpPr>
          <p:nvPr/>
        </p:nvSpPr>
        <p:spPr bwMode="auto">
          <a:xfrm>
            <a:off x="-26902" y="993742"/>
            <a:ext cx="88646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Calcule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ZoneTexte 12"/>
              <p:cNvSpPr txBox="1"/>
              <p:nvPr/>
            </p:nvSpPr>
            <p:spPr>
              <a:xfrm>
                <a:off x="1316630" y="2708920"/>
                <a:ext cx="6177535" cy="14465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8800" b="0" i="1" smtClean="0">
                          <a:latin typeface="Cambria Math"/>
                        </a:rPr>
                        <m:t>−10×2+3</m:t>
                      </m:r>
                    </m:oMath>
                  </m:oMathPara>
                </a14:m>
                <a:endParaRPr lang="fr-FR" sz="8800" dirty="0"/>
              </a:p>
            </p:txBody>
          </p:sp>
        </mc:Choice>
        <mc:Fallback xmlns="">
          <p:sp>
            <p:nvSpPr>
              <p:cNvPr id="13" name="ZoneTexte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16630" y="2708920"/>
                <a:ext cx="6177535" cy="144655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slow" advClick="0" advTm="30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904</TotalTime>
  <Words>169</Words>
  <Application>Microsoft Office PowerPoint</Application>
  <PresentationFormat>Affichage à l'écran (4:3)</PresentationFormat>
  <Paragraphs>44</Paragraphs>
  <Slides>12</Slides>
  <Notes>4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Modèle par défaut</vt:lpstr>
      <vt:lpstr>Calcul mental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 x 4</dc:title>
  <dc:creator>ivan zaborowski</dc:creator>
  <cp:lastModifiedBy>ivan zaborowski</cp:lastModifiedBy>
  <cp:revision>89</cp:revision>
  <dcterms:created xsi:type="dcterms:W3CDTF">2007-09-09T21:06:10Z</dcterms:created>
  <dcterms:modified xsi:type="dcterms:W3CDTF">2014-08-04T20:44:04Z</dcterms:modified>
</cp:coreProperties>
</file>