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72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9C9"/>
    <a:srgbClr val="FF8585"/>
    <a:srgbClr val="14F04E"/>
    <a:srgbClr val="FF4B4B"/>
    <a:srgbClr val="097D27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78" autoAdjust="0"/>
    <p:restoredTop sz="86444" autoAdjust="0"/>
  </p:normalViewPr>
  <p:slideViewPr>
    <p:cSldViewPr>
      <p:cViewPr>
        <p:scale>
          <a:sx n="70" d="100"/>
          <a:sy n="70" d="100"/>
        </p:scale>
        <p:origin x="-81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28/08/2014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dirty="0" smtClean="0">
                <a:solidFill>
                  <a:srgbClr val="FF0000"/>
                </a:solidFill>
              </a:rPr>
              <a:t>Calcul réfléchi</a:t>
            </a:r>
            <a:br>
              <a:rPr lang="fr-FR" altLang="fr-FR" sz="8800" dirty="0" smtClean="0">
                <a:solidFill>
                  <a:srgbClr val="FF0000"/>
                </a:solidFill>
              </a:rPr>
            </a:br>
            <a:r>
              <a:rPr lang="fr-FR" altLang="fr-FR" sz="4800" dirty="0">
                <a:solidFill>
                  <a:srgbClr val="FF0000"/>
                </a:solidFill>
              </a:rPr>
              <a:t>(</a:t>
            </a:r>
            <a:r>
              <a:rPr lang="fr-FR" altLang="fr-FR" sz="4800" dirty="0" smtClean="0">
                <a:solidFill>
                  <a:srgbClr val="FF0000"/>
                </a:solidFill>
              </a:rPr>
              <a:t>avec </a:t>
            </a:r>
            <a:r>
              <a:rPr lang="fr-FR" altLang="fr-FR" sz="4800" smtClean="0">
                <a:solidFill>
                  <a:srgbClr val="FF0000"/>
                </a:solidFill>
              </a:rPr>
              <a:t>calculatrice et avec </a:t>
            </a:r>
            <a:r>
              <a:rPr lang="fr-FR" altLang="fr-FR" sz="4800" dirty="0" smtClean="0">
                <a:solidFill>
                  <a:srgbClr val="FF0000"/>
                </a:solidFill>
              </a:rPr>
              <a:t>un brouillon)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riangle rectangle 6"/>
          <p:cNvSpPr/>
          <p:nvPr/>
        </p:nvSpPr>
        <p:spPr>
          <a:xfrm rot="20595262">
            <a:off x="3995852" y="2014436"/>
            <a:ext cx="3283169" cy="1329822"/>
          </a:xfrm>
          <a:prstGeom prst="rtTriangle">
            <a:avLst/>
          </a:prstGeom>
          <a:solidFill>
            <a:srgbClr val="FFC9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400984" y="2515963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292713" y="2033016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179728" y="400506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R</a:t>
            </a:r>
            <a:endParaRPr lang="fr-FR" dirty="0"/>
          </a:p>
        </p:txBody>
      </p:sp>
      <p:sp>
        <p:nvSpPr>
          <p:cNvPr id="14" name="Arc 13"/>
          <p:cNvSpPr/>
          <p:nvPr/>
        </p:nvSpPr>
        <p:spPr>
          <a:xfrm rot="16200000">
            <a:off x="6381658" y="2916360"/>
            <a:ext cx="692223" cy="333058"/>
          </a:xfrm>
          <a:prstGeom prst="arc">
            <a:avLst>
              <a:gd name="adj1" fmla="val 16592727"/>
              <a:gd name="adj2" fmla="val 20740449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itre 6"/>
              <p:cNvSpPr txBox="1">
                <a:spLocks/>
              </p:cNvSpPr>
              <p:nvPr/>
            </p:nvSpPr>
            <p:spPr bwMode="auto">
              <a:xfrm>
                <a:off x="139700" y="725125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altLang="fr-FR" sz="4800" b="0" i="0" kern="0" smtClean="0">
                        <a:latin typeface="Cambria Math"/>
                      </a:rPr>
                      <m:t>alculer</m:t>
                    </m:r>
                    <m:r>
                      <a:rPr lang="fr-FR" altLang="fr-FR" sz="4800" b="0" i="0" kern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fr-FR" altLang="fr-FR" sz="4800" b="0" i="0" kern="0" smtClean="0">
                        <a:latin typeface="Cambria Math"/>
                      </a:rPr>
                      <m:t>la</m:t>
                    </m:r>
                    <m:r>
                      <a:rPr lang="fr-FR" altLang="fr-FR" sz="4800" b="0" i="0" kern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fr-FR" altLang="fr-FR" sz="4800" b="0" i="0" kern="0" smtClean="0">
                        <a:latin typeface="Cambria Math"/>
                      </a:rPr>
                      <m:t>mesure</m:t>
                    </m:r>
                    <m:r>
                      <a:rPr lang="fr-FR" altLang="fr-FR" sz="4800" b="0" i="0" kern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fr-FR" altLang="fr-FR" sz="4800" b="0" i="0" kern="0" smtClean="0">
                        <a:latin typeface="Cambria Math"/>
                      </a:rPr>
                      <m:t>de</m:t>
                    </m:r>
                    <m:r>
                      <a:rPr lang="fr-FR" altLang="fr-FR" sz="4800" b="0" i="0" kern="0" smtClean="0">
                        <a:latin typeface="Cambria Math"/>
                      </a:rPr>
                      <m:t> </m:t>
                    </m:r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15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9700" y="725125"/>
                <a:ext cx="8864600" cy="1470025"/>
              </a:xfrm>
              <a:prstGeom prst="rect">
                <a:avLst/>
              </a:prstGeom>
              <a:blipFill rotWithShape="1">
                <a:blip r:embed="rId3"/>
                <a:stretch>
                  <a:fillRect l="-1238" b="-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 rot="9766673">
            <a:off x="4191547" y="3276714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559853" y="3427911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6 cm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4916726" y="2089946"/>
            <a:ext cx="1441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10 cm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6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616" y="1236355"/>
            <a:ext cx="8344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b="1" dirty="0" smtClean="0">
                <a:cs typeface="Times New Roman" pitchFamily="18" charset="0"/>
              </a:rPr>
              <a:t>Si </a:t>
            </a:r>
            <a:r>
              <a:rPr lang="fr-FR" altLang="fr-FR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-5, Calcule </a:t>
            </a:r>
            <a:r>
              <a:rPr lang="fr-FR" altLang="fr-F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fr-FR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827584" y="3212976"/>
                <a:ext cx="69087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7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fr-FR" sz="7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3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²−8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+9</m:t>
                    </m:r>
                  </m:oMath>
                </a14:m>
                <a:endParaRPr lang="fr-FR" sz="7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3212976"/>
                <a:ext cx="6908720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6708" t="-19289" b="-411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re 6"/>
              <p:cNvSpPr txBox="1">
                <a:spLocks/>
              </p:cNvSpPr>
              <p:nvPr/>
            </p:nvSpPr>
            <p:spPr bwMode="auto">
              <a:xfrm>
                <a:off x="139700" y="349889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Calculer la mesure de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7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9700" y="349889"/>
                <a:ext cx="8864600" cy="1470025"/>
              </a:xfrm>
              <a:prstGeom prst="rect">
                <a:avLst/>
              </a:prstGeom>
              <a:blipFill rotWithShape="1">
                <a:blip r:embed="rId3"/>
                <a:stretch>
                  <a:fillRect l="-123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riangle rectangle 7"/>
          <p:cNvSpPr/>
          <p:nvPr/>
        </p:nvSpPr>
        <p:spPr>
          <a:xfrm>
            <a:off x="3059832" y="206009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2"/>
          <p:cNvGrpSpPr/>
          <p:nvPr/>
        </p:nvGrpSpPr>
        <p:grpSpPr>
          <a:xfrm>
            <a:off x="2387005" y="1975597"/>
            <a:ext cx="6375494" cy="2533944"/>
            <a:chOff x="2387005" y="1975597"/>
            <a:chExt cx="6375494" cy="2533944"/>
          </a:xfrm>
        </p:grpSpPr>
        <p:sp>
          <p:nvSpPr>
            <p:cNvPr id="9" name="ZoneTexte 8"/>
            <p:cNvSpPr txBox="1"/>
            <p:nvPr/>
          </p:nvSpPr>
          <p:spPr>
            <a:xfrm>
              <a:off x="2495282" y="1975597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3600" dirty="0" smtClean="0"/>
                <a:t>A</a:t>
              </a:r>
              <a:endParaRPr lang="fr-FR" dirty="0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8244408" y="375315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3600" dirty="0" smtClean="0"/>
                <a:t>R</a:t>
              </a:r>
              <a:endParaRPr lang="fr-FR" dirty="0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2387005" y="3863210"/>
              <a:ext cx="56938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3600" dirty="0" smtClean="0"/>
                <a:t>M</a:t>
              </a:r>
              <a:endParaRPr lang="fr-FR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59832" y="3648953"/>
              <a:ext cx="432047" cy="432047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2447131" y="2683483"/>
            <a:ext cx="498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fr-FR" sz="4400" kern="0" dirty="0" smtClean="0"/>
              <a:t>8</a:t>
            </a:r>
            <a:endParaRPr lang="fr-FR" altLang="fr-FR" sz="4400" kern="0" dirty="0"/>
          </a:p>
        </p:txBody>
      </p:sp>
      <p:sp>
        <p:nvSpPr>
          <p:cNvPr id="16" name="Rectangle 15"/>
          <p:cNvSpPr/>
          <p:nvPr/>
        </p:nvSpPr>
        <p:spPr>
          <a:xfrm>
            <a:off x="5796136" y="2298763"/>
            <a:ext cx="8130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fr-FR" sz="4400" kern="0" dirty="0" smtClean="0"/>
              <a:t>10</a:t>
            </a:r>
            <a:endParaRPr lang="fr-FR" altLang="fr-FR" sz="4400" kern="0" dirty="0"/>
          </a:p>
        </p:txBody>
      </p:sp>
      <p:sp>
        <p:nvSpPr>
          <p:cNvPr id="17" name="Rectangle 16"/>
          <p:cNvSpPr/>
          <p:nvPr/>
        </p:nvSpPr>
        <p:spPr>
          <a:xfrm>
            <a:off x="5024499" y="4186376"/>
            <a:ext cx="498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fr-FR" sz="4400" kern="0" dirty="0" smtClean="0"/>
              <a:t>6</a:t>
            </a:r>
            <a:endParaRPr lang="fr-FR" altLang="fr-FR" sz="4400" kern="0" dirty="0"/>
          </a:p>
        </p:txBody>
      </p:sp>
    </p:spTree>
  </p:cSld>
  <p:clrMapOvr>
    <a:masterClrMapping/>
  </p:clrMapOvr>
  <p:transition spd="slow" advClick="0" advTm="6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re 6"/>
              <p:cNvSpPr txBox="1">
                <a:spLocks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Ecrire le Sinus de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𝐵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7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blipFill rotWithShape="1">
                <a:blip r:embed="rId3"/>
                <a:stretch>
                  <a:fillRect l="-1238" b="-8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riangle rectangle 7"/>
          <p:cNvSpPr/>
          <p:nvPr/>
        </p:nvSpPr>
        <p:spPr>
          <a:xfrm>
            <a:off x="1619672" y="263691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127229" y="2060092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T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876256" y="422108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B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47235" y="432997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R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1619672" y="4221088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4478420" y="2378041"/>
                <a:ext cx="2644057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altLang="fr-FR" sz="4400" kern="0" dirty="0" smtClean="0"/>
                  <a:t>Sin 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4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400" b="0" i="1" kern="0" smtClean="0">
                            <a:latin typeface="Cambria Math"/>
                          </a:rPr>
                          <m:t>𝐵</m:t>
                        </m:r>
                        <m:r>
                          <a:rPr lang="fr-FR" altLang="fr-FR" sz="4400" b="0" i="1" kern="0" smtClean="0">
                            <a:latin typeface="Cambria Math"/>
                          </a:rPr>
                          <m:t> </m:t>
                        </m:r>
                      </m:e>
                    </m:acc>
                    <m:r>
                      <a:rPr lang="fr-FR" altLang="fr-FR" sz="4400" b="0" i="1" kern="0" smtClean="0">
                        <a:latin typeface="Cambria Math"/>
                      </a:rPr>
                      <m:t>)=</m:t>
                    </m:r>
                  </m:oMath>
                </a14:m>
                <a:endParaRPr lang="fr-FR" altLang="fr-FR" sz="4400" kern="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8420" y="2378041"/>
                <a:ext cx="2644057" cy="792140"/>
              </a:xfrm>
              <a:prstGeom prst="rect">
                <a:avLst/>
              </a:prstGeom>
              <a:blipFill rotWithShape="1">
                <a:blip r:embed="rId4"/>
                <a:stretch>
                  <a:fillRect l="-9469" t="-13846" b="-346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549418"/>
      </p:ext>
    </p:extLst>
  </p:cSld>
  <p:clrMapOvr>
    <a:masterClrMapping/>
  </p:clrMapOvr>
  <p:transition spd="slow" advClick="0" advTm="6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re 6"/>
              <p:cNvSpPr txBox="1">
                <a:spLocks/>
              </p:cNvSpPr>
              <p:nvPr/>
            </p:nvSpPr>
            <p:spPr bwMode="auto">
              <a:xfrm>
                <a:off x="139700" y="725125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altLang="fr-FR" sz="4800" b="0" i="0" kern="0" smtClean="0">
                        <a:latin typeface="Cambria Math"/>
                      </a:rPr>
                      <m:t>alculer</m:t>
                    </m:r>
                    <m:r>
                      <a:rPr lang="fr-FR" altLang="fr-FR" sz="4800" b="0" i="0" kern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fr-FR" altLang="fr-FR" sz="4800" b="0" i="0" kern="0" smtClean="0">
                        <a:latin typeface="Cambria Math"/>
                      </a:rPr>
                      <m:t>la</m:t>
                    </m:r>
                    <m:r>
                      <a:rPr lang="fr-FR" altLang="fr-FR" sz="4800" b="0" i="0" kern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fr-FR" altLang="fr-FR" sz="4800" b="0" i="0" kern="0" smtClean="0">
                        <a:latin typeface="Cambria Math"/>
                      </a:rPr>
                      <m:t>mesure</m:t>
                    </m:r>
                    <m:r>
                      <a:rPr lang="fr-FR" altLang="fr-FR" sz="4800" b="0" i="0" kern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fr-FR" altLang="fr-FR" sz="4800" b="0" i="0" kern="0" smtClean="0">
                        <a:latin typeface="Cambria Math"/>
                      </a:rPr>
                      <m:t>de</m:t>
                    </m:r>
                    <m:r>
                      <a:rPr lang="fr-FR" altLang="fr-FR" sz="4800" b="0" i="0" kern="0" smtClean="0">
                        <a:latin typeface="Cambria Math"/>
                      </a:rPr>
                      <m:t> </m:t>
                    </m:r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7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9700" y="725125"/>
                <a:ext cx="8864600" cy="1470025"/>
              </a:xfrm>
              <a:prstGeom prst="rect">
                <a:avLst/>
              </a:prstGeom>
              <a:blipFill rotWithShape="1">
                <a:blip r:embed="rId2"/>
                <a:stretch>
                  <a:fillRect l="-1238" b="-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riangle rectangle 8"/>
          <p:cNvSpPr/>
          <p:nvPr/>
        </p:nvSpPr>
        <p:spPr>
          <a:xfrm rot="10136593">
            <a:off x="1619672" y="263691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955694" y="292494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6876256" y="422108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B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6631905" y="1674657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 rot="21020186">
            <a:off x="6125266" y="2228347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91880" y="1936267"/>
            <a:ext cx="498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fr-FR" sz="4400" kern="0" dirty="0" smtClean="0"/>
              <a:t>6</a:t>
            </a:r>
            <a:endParaRPr lang="fr-FR" altLang="fr-FR" sz="4400" kern="0" dirty="0"/>
          </a:p>
        </p:txBody>
      </p:sp>
      <p:sp>
        <p:nvSpPr>
          <p:cNvPr id="17" name="Rectangle 16"/>
          <p:cNvSpPr/>
          <p:nvPr/>
        </p:nvSpPr>
        <p:spPr>
          <a:xfrm>
            <a:off x="6859841" y="2714230"/>
            <a:ext cx="498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fr-FR" sz="4400" kern="0" dirty="0" smtClean="0"/>
              <a:t>3</a:t>
            </a:r>
            <a:endParaRPr lang="fr-FR" altLang="fr-FR" sz="4400" kern="0" dirty="0"/>
          </a:p>
        </p:txBody>
      </p:sp>
      <p:sp>
        <p:nvSpPr>
          <p:cNvPr id="14" name="Rectangle 1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advClick="0"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0824" y="761692"/>
            <a:ext cx="8713663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la longueur du côté OE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406555"/>
            <a:ext cx="30765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6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4707780" cy="2972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re 6"/>
              <p:cNvSpPr txBox="1">
                <a:spLocks/>
              </p:cNvSpPr>
              <p:nvPr/>
            </p:nvSpPr>
            <p:spPr bwMode="auto">
              <a:xfrm>
                <a:off x="250824" y="761692"/>
                <a:ext cx="8713663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Calcule la mesure de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𝑁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7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824" y="761692"/>
                <a:ext cx="8713663" cy="1470025"/>
              </a:xfrm>
              <a:prstGeom prst="rect">
                <a:avLst/>
              </a:prstGeom>
              <a:blipFill rotWithShape="1">
                <a:blip r:embed="rId3"/>
                <a:stretch>
                  <a:fillRect l="-3147" b="-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6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274745" y="1412776"/>
            <a:ext cx="83885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/>
              <a:t>Une voiture roule à la vitesse constante de </a:t>
            </a:r>
            <a:r>
              <a:rPr lang="fr-FR" sz="4800" dirty="0" smtClean="0">
                <a:solidFill>
                  <a:srgbClr val="FF0000"/>
                </a:solidFill>
              </a:rPr>
              <a:t>90 km/h.</a:t>
            </a:r>
            <a:r>
              <a:rPr lang="fr-FR" sz="4800" dirty="0" smtClean="0"/>
              <a:t> Quelle distance parcourt elle en </a:t>
            </a:r>
            <a:r>
              <a:rPr lang="fr-FR" sz="4800" dirty="0" smtClean="0">
                <a:solidFill>
                  <a:srgbClr val="FF0000"/>
                </a:solidFill>
              </a:rPr>
              <a:t>2h30min</a:t>
            </a:r>
            <a:r>
              <a:rPr lang="fr-FR" sz="4800" dirty="0" smtClean="0"/>
              <a:t> ?</a:t>
            </a:r>
            <a:endParaRPr lang="fr-FR" sz="4800" dirty="0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32619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50825" y="1268760"/>
            <a:ext cx="835362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Dans une recette de cuisine on utilise </a:t>
            </a:r>
            <a:r>
              <a:rPr lang="fr-FR" sz="4400" dirty="0" smtClean="0">
                <a:solidFill>
                  <a:srgbClr val="FF0000"/>
                </a:solidFill>
              </a:rPr>
              <a:t>500 g</a:t>
            </a:r>
            <a:r>
              <a:rPr lang="fr-FR" sz="4400" dirty="0" smtClean="0"/>
              <a:t> de farine pour </a:t>
            </a:r>
            <a:r>
              <a:rPr lang="fr-FR" sz="4400" dirty="0" smtClean="0">
                <a:solidFill>
                  <a:srgbClr val="FF0000"/>
                </a:solidFill>
              </a:rPr>
              <a:t>4 personnes</a:t>
            </a:r>
            <a:r>
              <a:rPr lang="fr-FR" sz="4400" dirty="0" smtClean="0"/>
              <a:t>, Quelle quantité de farine faut-il pour appliquer cette recette pour </a:t>
            </a:r>
            <a:r>
              <a:rPr lang="fr-FR" sz="4400" dirty="0" smtClean="0">
                <a:solidFill>
                  <a:srgbClr val="FF0000"/>
                </a:solidFill>
              </a:rPr>
              <a:t>10 personnes </a:t>
            </a:r>
            <a:r>
              <a:rPr lang="fr-FR" sz="4400" dirty="0" smtClean="0"/>
              <a:t>?</a:t>
            </a:r>
            <a:endParaRPr lang="fr-FR" sz="4400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12" name="Titre 6"/>
          <p:cNvSpPr txBox="1">
            <a:spLocks/>
          </p:cNvSpPr>
          <p:nvPr/>
        </p:nvSpPr>
        <p:spPr bwMode="auto">
          <a:xfrm>
            <a:off x="-26902" y="993742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OP</a:t>
            </a:r>
          </a:p>
        </p:txBody>
      </p:sp>
      <p:sp>
        <p:nvSpPr>
          <p:cNvPr id="6" name="Triangle rectangle 5"/>
          <p:cNvSpPr/>
          <p:nvPr/>
        </p:nvSpPr>
        <p:spPr>
          <a:xfrm rot="9211527">
            <a:off x="2447131" y="2410133"/>
            <a:ext cx="5112568" cy="2016224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 rot="9211527">
            <a:off x="6517857" y="1449908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298419" y="72992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P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619672" y="3284984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O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7741045" y="3284983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T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462628" y="1826307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5 cm</a:t>
            </a:r>
            <a:endParaRPr lang="fr-FR" dirty="0"/>
          </a:p>
        </p:txBody>
      </p:sp>
      <p:sp>
        <p:nvSpPr>
          <p:cNvPr id="2" name="Arc 1"/>
          <p:cNvSpPr/>
          <p:nvPr/>
        </p:nvSpPr>
        <p:spPr>
          <a:xfrm rot="16200000">
            <a:off x="7212678" y="2846408"/>
            <a:ext cx="857365" cy="666115"/>
          </a:xfrm>
          <a:prstGeom prst="arc">
            <a:avLst>
              <a:gd name="adj1" fmla="val 16090908"/>
              <a:gd name="adj2" fmla="val 20740449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6715833" y="2476613"/>
            <a:ext cx="881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45°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6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173</Words>
  <Application>Microsoft Office PowerPoint</Application>
  <PresentationFormat>Affichage à l'écran (4:3)</PresentationFormat>
  <Paragraphs>53</Paragraphs>
  <Slides>12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réfléchi (avec calculatrice et avec un brouillon)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ivan zaborowski</dc:creator>
  <cp:lastModifiedBy>ivan zaborowski</cp:lastModifiedBy>
  <cp:revision>102</cp:revision>
  <dcterms:created xsi:type="dcterms:W3CDTF">2007-09-09T21:06:10Z</dcterms:created>
  <dcterms:modified xsi:type="dcterms:W3CDTF">2014-08-28T02:08:49Z</dcterms:modified>
</cp:coreProperties>
</file>