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1" r:id="rId3"/>
    <p:sldId id="267" r:id="rId4"/>
    <p:sldId id="257" r:id="rId5"/>
    <p:sldId id="262" r:id="rId6"/>
    <p:sldId id="263" r:id="rId7"/>
    <p:sldId id="259" r:id="rId8"/>
    <p:sldId id="260" r:id="rId9"/>
    <p:sldId id="258" r:id="rId10"/>
    <p:sldId id="271" r:id="rId11"/>
    <p:sldId id="269" r:id="rId12"/>
    <p:sldId id="268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585"/>
    <a:srgbClr val="14F04E"/>
    <a:srgbClr val="FF4B4B"/>
    <a:srgbClr val="097D27"/>
    <a:srgbClr val="FFC9C9"/>
    <a:srgbClr val="C1FBD0"/>
    <a:srgbClr val="0A882B"/>
    <a:srgbClr val="0B9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44" autoAdjust="0"/>
  </p:normalViewPr>
  <p:slideViewPr>
    <p:cSldViewPr>
      <p:cViewPr varScale="1">
        <p:scale>
          <a:sx n="90" d="100"/>
          <a:sy n="90" d="100"/>
        </p:scale>
        <p:origin x="-2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8BF237-1183-462D-89DC-950FF3F03AB9}" type="datetimeFigureOut">
              <a:rPr lang="fr-FR"/>
              <a:pPr>
                <a:defRPr/>
              </a:pPr>
              <a:t>04/09/2014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79A35C1-897C-48A5-B5F6-46D64A0452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408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C99E2B-6FDC-406D-B84E-4011B8627ADD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560D42-7F60-4C1C-B15C-21F99EAC919F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F27B05-716D-4272-B444-BE3458236403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6BA0-A5BB-480E-8EFA-4B6154B971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57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4E87B-E5EE-4030-B1BF-48CFD27185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97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B218-A90D-4DA9-9FD7-952312E887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55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3852-E751-47AF-BFFA-D909DEBC1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4049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35CAB-EB34-41B9-ACAD-EEBA0668B4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69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E4A4-7F19-4517-8669-CAD0942941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62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EEB7-B0ED-4ED7-B8C9-C10A764617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9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11F65-C36F-4593-AF0A-5D7D4EC55C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58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C331-5101-4026-B8DC-A995817151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11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E75C6-5AD1-46CF-B3B3-FE65B84EA9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50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F4997-FBE2-4617-849D-A3F6C48045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51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40279-7684-4278-BA44-0D9E99AC99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01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11674D9-0559-480D-8565-F9EACE10E9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924175"/>
            <a:ext cx="7772400" cy="1470025"/>
          </a:xfrm>
        </p:spPr>
        <p:txBody>
          <a:bodyPr/>
          <a:lstStyle/>
          <a:p>
            <a:pPr eaLnBrk="1" hangingPunct="1"/>
            <a:r>
              <a:rPr lang="fr-FR" altLang="fr-FR" sz="8800" smtClean="0">
                <a:solidFill>
                  <a:srgbClr val="FF0000"/>
                </a:solidFill>
              </a:rPr>
              <a:t>Calcul mental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3" y="5624513"/>
            <a:ext cx="9144001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itre 6"/>
          <p:cNvSpPr txBox="1">
            <a:spLocks/>
          </p:cNvSpPr>
          <p:nvPr/>
        </p:nvSpPr>
        <p:spPr bwMode="auto">
          <a:xfrm>
            <a:off x="0" y="71675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sz="4000" kern="0" dirty="0" smtClean="0"/>
              <a:t>   Calcule</a:t>
            </a:r>
            <a:r>
              <a:rPr lang="fr-FR" altLang="fr-FR" sz="40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fr-FR" altLang="fr-FR" sz="40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03225" y="4857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n°9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2915816" y="1988840"/>
                <a:ext cx="2626040" cy="2181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9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9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96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96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9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96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fr-FR" sz="96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fr-FR" sz="2800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988840"/>
                <a:ext cx="2626040" cy="2181495"/>
              </a:xfrm>
              <a:prstGeom prst="rect">
                <a:avLst/>
              </a:prstGeom>
              <a:blipFill rotWithShape="1">
                <a:blip r:embed="rId3"/>
                <a:stretch>
                  <a:fillRect t="-2793" r="-3944" b="-148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4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3225" y="4857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n°10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itre 6"/>
          <p:cNvSpPr txBox="1">
            <a:spLocks/>
          </p:cNvSpPr>
          <p:nvPr/>
        </p:nvSpPr>
        <p:spPr bwMode="auto">
          <a:xfrm>
            <a:off x="0" y="71675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sz="4000" kern="0" dirty="0" smtClean="0"/>
              <a:t>   Calcule</a:t>
            </a:r>
            <a:r>
              <a:rPr lang="fr-FR" altLang="fr-FR" sz="40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fr-FR" altLang="fr-FR" sz="40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2915816" y="1988840"/>
                <a:ext cx="2626040" cy="2209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9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9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fr-FR" sz="9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96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9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9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9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fr-FR" sz="2800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988840"/>
                <a:ext cx="2626040" cy="2209964"/>
              </a:xfrm>
              <a:prstGeom prst="rect">
                <a:avLst/>
              </a:prstGeom>
              <a:blipFill rotWithShape="1">
                <a:blip r:embed="rId3"/>
                <a:stretch>
                  <a:fillRect t="-1653" r="-3944" b="-143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4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28963" y="1714500"/>
            <a:ext cx="34575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9600">
                <a:solidFill>
                  <a:schemeClr val="tx2"/>
                </a:solidFill>
              </a:rPr>
              <a:t>FIN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500313" y="3643313"/>
            <a:ext cx="4714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400">
                <a:solidFill>
                  <a:schemeClr val="tx2"/>
                </a:solidFill>
              </a:rPr>
              <a:t>Posez les stylos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Arc 2"/>
          <p:cNvSpPr/>
          <p:nvPr/>
        </p:nvSpPr>
        <p:spPr>
          <a:xfrm>
            <a:off x="6948264" y="1628800"/>
            <a:ext cx="936104" cy="7200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15616" y="798853"/>
            <a:ext cx="65726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utilisant </a:t>
            </a:r>
            <a:r>
              <a:rPr lang="fr-FR" sz="4400" dirty="0" smtClean="0">
                <a:solidFill>
                  <a:srgbClr val="FF0000"/>
                </a:solidFill>
              </a:rPr>
              <a:t>k</a:t>
            </a:r>
            <a:r>
              <a:rPr lang="fr-FR" sz="4400" dirty="0" smtClean="0"/>
              <a:t>(</a:t>
            </a:r>
            <a:r>
              <a:rPr lang="fr-FR" sz="4400" dirty="0" err="1" smtClean="0"/>
              <a:t>a+b</a:t>
            </a:r>
            <a:r>
              <a:rPr lang="fr-FR" sz="4400" dirty="0" smtClean="0"/>
              <a:t>)=</a:t>
            </a:r>
            <a:r>
              <a:rPr lang="fr-FR" sz="4400" dirty="0" err="1" smtClean="0">
                <a:solidFill>
                  <a:srgbClr val="FF0000"/>
                </a:solidFill>
              </a:rPr>
              <a:t>k</a:t>
            </a:r>
            <a:r>
              <a:rPr lang="fr-FR" sz="4400" dirty="0" err="1" smtClean="0"/>
              <a:t>a+</a:t>
            </a:r>
            <a:r>
              <a:rPr lang="fr-FR" sz="4400" dirty="0" err="1" smtClean="0">
                <a:solidFill>
                  <a:srgbClr val="FF0000"/>
                </a:solidFill>
              </a:rPr>
              <a:t>k</a:t>
            </a:r>
            <a:r>
              <a:rPr lang="fr-FR" sz="4400" dirty="0" err="1" smtClean="0"/>
              <a:t>b</a:t>
            </a:r>
            <a:endParaRPr lang="fr-FR" sz="4400" dirty="0" smtClean="0"/>
          </a:p>
          <a:p>
            <a:r>
              <a:rPr lang="fr-FR" sz="4400" dirty="0" smtClean="0"/>
              <a:t>Calculer astucieusement</a:t>
            </a:r>
            <a:endParaRPr lang="fr-FR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1907704" y="2492896"/>
                <a:ext cx="460851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800" b="0" i="1" smtClean="0">
                          <a:latin typeface="Cambria Math"/>
                        </a:rPr>
                        <m:t>17</m:t>
                      </m:r>
                      <m:r>
                        <a:rPr lang="fr-FR" sz="88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FR" sz="8800" b="0" i="1" smtClean="0">
                          <a:latin typeface="Cambria Math"/>
                          <a:ea typeface="Cambria Math"/>
                        </a:rPr>
                        <m:t>101</m:t>
                      </m:r>
                    </m:oMath>
                  </m:oMathPara>
                </a14:m>
                <a:endParaRPr lang="fr-FR" sz="8800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492896"/>
                <a:ext cx="4608512" cy="1446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4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122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357188" y="2492896"/>
                <a:ext cx="8572500" cy="14700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altLang="fr-FR" sz="7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altLang="fr-FR" sz="78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fr-FR" altLang="fr-FR" sz="78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fr-FR" altLang="fr-FR" sz="7800" b="1" i="0" smtClean="0">
                          <a:latin typeface="Cambria Math"/>
                        </a:rPr>
                        <m:t>….</m:t>
                      </m:r>
                      <m:f>
                        <m:fPr>
                          <m:ctrlPr>
                            <a:rPr lang="fr-FR" altLang="fr-FR" sz="7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altLang="fr-FR" sz="78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fr-FR" altLang="fr-FR" sz="78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altLang="fr-FR" sz="7800" b="1" dirty="0" smtClean="0"/>
              </a:p>
            </p:txBody>
          </p:sp>
        </mc:Choice>
        <mc:Fallback>
          <p:sp>
            <p:nvSpPr>
              <p:cNvPr id="51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57188" y="2492896"/>
                <a:ext cx="8572500" cy="1470025"/>
              </a:xfrm>
              <a:blipFill rotWithShape="1">
                <a:blip r:embed="rId3"/>
                <a:stretch>
                  <a:fillRect t="-17427" b="-269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n°2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Titre 6"/>
          <p:cNvSpPr txBox="1">
            <a:spLocks/>
          </p:cNvSpPr>
          <p:nvPr/>
        </p:nvSpPr>
        <p:spPr bwMode="auto">
          <a:xfrm>
            <a:off x="395536" y="77396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sz="4800" kern="0" dirty="0" smtClean="0"/>
              <a:t>Comparer avec &gt; ou &lt; ou =</a:t>
            </a:r>
          </a:p>
        </p:txBody>
      </p:sp>
    </p:spTree>
  </p:cSld>
  <p:clrMapOvr>
    <a:masterClrMapping/>
  </p:clrMapOvr>
  <p:transition spd="slow" advClick="0" advTm="4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6"/>
          <p:cNvSpPr txBox="1">
            <a:spLocks/>
          </p:cNvSpPr>
          <p:nvPr/>
        </p:nvSpPr>
        <p:spPr bwMode="auto">
          <a:xfrm>
            <a:off x="0" y="884507"/>
            <a:ext cx="896483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kern="0" dirty="0" smtClean="0"/>
              <a:t>Comparer avec le signe &gt; ou &lt; ou=</a:t>
            </a:r>
            <a:endParaRPr lang="fr-FR" altLang="fr-FR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1511027" y="2592361"/>
                <a:ext cx="1872208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60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6000" b="0" i="1" dirty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fr-FR" sz="6000" b="0" i="1" dirty="0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027" y="2592361"/>
                <a:ext cx="1872208" cy="18269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966120" y="2595545"/>
                <a:ext cx="3672408" cy="1850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600" dirty="0" smtClean="0"/>
                  <a:t>…</a:t>
                </a:r>
                <a:r>
                  <a:rPr lang="fr-FR" sz="6600" b="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80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8000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fr-FR" sz="8000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120" y="2595545"/>
                <a:ext cx="3672408" cy="1850828"/>
              </a:xfrm>
              <a:prstGeom prst="rect">
                <a:avLst/>
              </a:prstGeom>
              <a:blipFill rotWithShape="1">
                <a:blip r:embed="rId3"/>
                <a:stretch>
                  <a:fillRect l="-11462" b="-69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4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25306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6"/>
          <p:cNvSpPr txBox="1">
            <a:spLocks/>
          </p:cNvSpPr>
          <p:nvPr/>
        </p:nvSpPr>
        <p:spPr bwMode="auto">
          <a:xfrm>
            <a:off x="467544" y="1556792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sz="4800" kern="0" dirty="0"/>
              <a:t>P</a:t>
            </a:r>
            <a:r>
              <a:rPr lang="fr-FR" altLang="fr-FR" sz="4800" kern="0" dirty="0" smtClean="0"/>
              <a:t>aul part de chez lui à vélo à </a:t>
            </a:r>
            <a:r>
              <a:rPr lang="fr-FR" altLang="fr-FR" sz="4800" kern="0" dirty="0" smtClean="0">
                <a:solidFill>
                  <a:srgbClr val="FF0000"/>
                </a:solidFill>
              </a:rPr>
              <a:t>10h25</a:t>
            </a:r>
            <a:r>
              <a:rPr lang="fr-FR" altLang="fr-FR" sz="4800" kern="0" dirty="0" smtClean="0"/>
              <a:t>, il arrive à « Trop tard » à </a:t>
            </a:r>
            <a:r>
              <a:rPr lang="fr-FR" altLang="fr-FR" sz="4800" kern="0" dirty="0" smtClean="0">
                <a:solidFill>
                  <a:srgbClr val="FF0000"/>
                </a:solidFill>
              </a:rPr>
              <a:t>11h20</a:t>
            </a:r>
            <a:r>
              <a:rPr lang="fr-FR" altLang="fr-FR" sz="4800" kern="0" dirty="0" smtClean="0"/>
              <a:t>, </a:t>
            </a:r>
            <a:r>
              <a:rPr lang="fr-FR" altLang="fr-FR" sz="4800" kern="0" dirty="0" smtClean="0"/>
              <a:t>Combien de temps à t il roulé?</a:t>
            </a:r>
          </a:p>
        </p:txBody>
      </p:sp>
      <p:pic>
        <p:nvPicPr>
          <p:cNvPr id="1027" name="Picture 3" descr="C:\Users\ivan.zaborowski\AppData\Local\Microsoft\Windows\Temporary Internet Files\Content.IE5\FLHDGH05\MP9004308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1" b="89777" l="1875" r="9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9226"/>
            <a:ext cx="3619015" cy="240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4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n°5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6"/>
          <p:cNvSpPr txBox="1">
            <a:spLocks/>
          </p:cNvSpPr>
          <p:nvPr/>
        </p:nvSpPr>
        <p:spPr bwMode="auto">
          <a:xfrm>
            <a:off x="250825" y="980728"/>
            <a:ext cx="896483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kern="0" dirty="0" smtClean="0"/>
              <a:t>Simplifie l’expression littérale</a:t>
            </a:r>
            <a:endParaRPr lang="fr-FR" altLang="fr-FR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1763688" y="2636912"/>
                <a:ext cx="468052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fr-FR" sz="6600" b="0" i="1" smtClean="0">
                        <a:latin typeface="Cambria Math"/>
                      </a:rPr>
                      <m:t>5</m:t>
                    </m:r>
                    <m:r>
                      <a:rPr lang="fr-FR" sz="66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fr-FR" sz="6600" dirty="0" smtClean="0"/>
                  <a:t>a</a:t>
                </a:r>
                <a:r>
                  <a:rPr lang="fr-FR" sz="6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sz="66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fr-FR" sz="6600" dirty="0" smtClean="0"/>
                  <a:t>2</a:t>
                </a:r>
                <a:r>
                  <a:rPr lang="fr-FR" sz="6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sz="66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fr-FR" sz="6600" dirty="0" smtClean="0"/>
                  <a:t>b</a:t>
                </a:r>
                <a:endParaRPr lang="fr-FR" sz="6600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636912"/>
                <a:ext cx="4680520" cy="1107996"/>
              </a:xfrm>
              <a:prstGeom prst="rect">
                <a:avLst/>
              </a:prstGeom>
              <a:blipFill rotWithShape="1">
                <a:blip r:embed="rId2"/>
                <a:stretch>
                  <a:fillRect t="-19337" r="-5078" b="-414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3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n°6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Titre 6"/>
          <p:cNvSpPr txBox="1">
            <a:spLocks/>
          </p:cNvSpPr>
          <p:nvPr/>
        </p:nvSpPr>
        <p:spPr bwMode="auto">
          <a:xfrm>
            <a:off x="395536" y="98072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sz="4800" kern="0" dirty="0" smtClean="0"/>
              <a:t>En utilisant la formule </a:t>
            </a:r>
            <a:r>
              <a:rPr lang="fr-FR" altLang="fr-FR" sz="4800" kern="0" dirty="0" smtClean="0">
                <a:solidFill>
                  <a:srgbClr val="FF0000"/>
                </a:solidFill>
              </a:rPr>
              <a:t>k</a:t>
            </a:r>
            <a:r>
              <a:rPr lang="fr-FR" altLang="fr-FR" sz="4800" kern="0" dirty="0" smtClean="0"/>
              <a:t>(</a:t>
            </a:r>
            <a:r>
              <a:rPr lang="fr-FR" altLang="fr-FR" sz="4800" kern="0" dirty="0" err="1" smtClean="0"/>
              <a:t>a+b</a:t>
            </a:r>
            <a:r>
              <a:rPr lang="fr-FR" altLang="fr-FR" sz="4800" kern="0" dirty="0" smtClean="0"/>
              <a:t>)=</a:t>
            </a:r>
            <a:r>
              <a:rPr lang="fr-FR" altLang="fr-FR" sz="4800" kern="0" dirty="0" err="1" smtClean="0">
                <a:solidFill>
                  <a:srgbClr val="FF0000"/>
                </a:solidFill>
              </a:rPr>
              <a:t>k</a:t>
            </a:r>
            <a:r>
              <a:rPr lang="fr-FR" altLang="fr-FR" sz="4800" kern="0" dirty="0" err="1" smtClean="0"/>
              <a:t>a+</a:t>
            </a:r>
            <a:r>
              <a:rPr lang="fr-FR" altLang="fr-FR" sz="4800" kern="0" dirty="0" err="1" smtClean="0">
                <a:solidFill>
                  <a:srgbClr val="FF0000"/>
                </a:solidFill>
              </a:rPr>
              <a:t>k</a:t>
            </a:r>
            <a:r>
              <a:rPr lang="fr-FR" altLang="fr-FR" sz="4800" kern="0" dirty="0" err="1" smtClean="0"/>
              <a:t>b</a:t>
            </a:r>
            <a:r>
              <a:rPr lang="fr-FR" altLang="fr-FR" sz="4800" kern="0" dirty="0" smtClean="0"/>
              <a:t> développe</a:t>
            </a:r>
            <a:endParaRPr lang="fr-FR" altLang="fr-FR" sz="4800" i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1797460" y="3284984"/>
                <a:ext cx="49685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b="0" i="1" smtClean="0">
                          <a:latin typeface="Cambria Math"/>
                        </a:rPr>
                        <m:t>𝐴</m:t>
                      </m:r>
                      <m:r>
                        <a:rPr lang="fr-FR" sz="5400" b="0" i="1" smtClean="0">
                          <a:latin typeface="Cambria Math"/>
                        </a:rPr>
                        <m:t>=5(3+</m:t>
                      </m:r>
                      <m:r>
                        <a:rPr lang="fr-FR" sz="5400" b="0" i="1" smtClean="0">
                          <a:latin typeface="Cambria Math"/>
                        </a:rPr>
                        <m:t>𝑥</m:t>
                      </m:r>
                      <m:r>
                        <a:rPr lang="fr-FR" sz="5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5400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460" y="3284984"/>
                <a:ext cx="4968552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5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n°7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55576" y="1772816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3 kg de Vivaneau « Flamme » coutent 6000 frs, Combien coutent 2 kg de ce poisson</a:t>
            </a:r>
            <a:r>
              <a:rPr lang="fr-FR" sz="4000" dirty="0" smtClean="0"/>
              <a:t> </a:t>
            </a:r>
            <a:r>
              <a:rPr lang="fr-FR" sz="4000" dirty="0" smtClean="0"/>
              <a:t>?</a:t>
            </a:r>
            <a:endParaRPr lang="fr-FR" sz="4000" dirty="0"/>
          </a:p>
        </p:txBody>
      </p:sp>
    </p:spTree>
  </p:cSld>
  <p:clrMapOvr>
    <a:masterClrMapping/>
  </p:clrMapOvr>
  <p:transition spd="slow" advClick="0" advTm="4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6"/>
          <p:cNvSpPr txBox="1">
            <a:spLocks/>
          </p:cNvSpPr>
          <p:nvPr/>
        </p:nvSpPr>
        <p:spPr bwMode="auto">
          <a:xfrm>
            <a:off x="179164" y="908720"/>
            <a:ext cx="896483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kern="0" dirty="0" smtClean="0"/>
              <a:t>Ecrire la fraction sous la forme d’une fraction irréductible,</a:t>
            </a:r>
            <a:endParaRPr lang="fr-FR" altLang="fr-FR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2789374" y="2564904"/>
                <a:ext cx="1872208" cy="199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66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6600" b="0" i="1" dirty="0" smtClean="0">
                              <a:latin typeface="Cambria Math"/>
                            </a:rPr>
                            <m:t>63</m:t>
                          </m:r>
                        </m:num>
                        <m:den>
                          <m:r>
                            <a:rPr lang="fr-FR" sz="6600" b="0" i="1" dirty="0" smtClean="0">
                              <a:latin typeface="Cambria Math"/>
                            </a:rPr>
                            <m:t>54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374" y="2564904"/>
                <a:ext cx="1872208" cy="19938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4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157</Words>
  <Application>Microsoft Office PowerPoint</Application>
  <PresentationFormat>Affichage à l'écran (4:3)</PresentationFormat>
  <Paragraphs>36</Paragraphs>
  <Slides>12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Modèle par défaut</vt:lpstr>
      <vt:lpstr>Calcul mental</vt:lpstr>
      <vt:lpstr>Présentation PowerPoint</vt:lpstr>
      <vt:lpstr>4/5….5/4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x 4</dc:title>
  <dc:creator>zaborowski</dc:creator>
  <cp:lastModifiedBy>ivan zaborowski</cp:lastModifiedBy>
  <cp:revision>91</cp:revision>
  <dcterms:created xsi:type="dcterms:W3CDTF">2007-09-09T21:06:10Z</dcterms:created>
  <dcterms:modified xsi:type="dcterms:W3CDTF">2014-09-04T05:02:48Z</dcterms:modified>
  <cp:category>calcul mental</cp:category>
</cp:coreProperties>
</file>