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8" r:id="rId10"/>
    <p:sldId id="269" r:id="rId11"/>
    <p:sldId id="270" r:id="rId12"/>
    <p:sldId id="264" r:id="rId13"/>
    <p:sldId id="26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6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93091B5-536A-45D8-803E-F846F4348BC7}" type="datetimeFigureOut">
              <a:rPr lang="fr-FR" smtClean="0"/>
              <a:t>15/02/2018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29318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93091B5-536A-45D8-803E-F846F4348BC7}" type="datetimeFigureOut">
              <a:rPr lang="fr-FR" smtClean="0"/>
              <a:t>15/02/2018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232482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93091B5-536A-45D8-803E-F846F4348BC7}" type="datetimeFigureOut">
              <a:rPr lang="fr-FR" smtClean="0"/>
              <a:t>15/02/2018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99029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93091B5-536A-45D8-803E-F846F4348BC7}" type="datetimeFigureOut">
              <a:rPr lang="fr-FR" smtClean="0"/>
              <a:t>15/02/2018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365506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93091B5-536A-45D8-803E-F846F4348BC7}" type="datetimeFigureOut">
              <a:rPr lang="fr-FR" smtClean="0"/>
              <a:t>15/02/2018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07627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93091B5-536A-45D8-803E-F846F4348BC7}" type="datetimeFigureOut">
              <a:rPr lang="fr-FR" smtClean="0"/>
              <a:t>15/02/2018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2464298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93091B5-536A-45D8-803E-F846F4348BC7}" type="datetimeFigureOut">
              <a:rPr lang="fr-FR" smtClean="0"/>
              <a:t>15/02/2018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198584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93091B5-536A-45D8-803E-F846F4348BC7}" type="datetimeFigureOut">
              <a:rPr lang="fr-FR" smtClean="0"/>
              <a:t>15/02/2018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100189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93091B5-536A-45D8-803E-F846F4348BC7}" type="datetimeFigureOut">
              <a:rPr lang="fr-FR" smtClean="0"/>
              <a:t>15/02/2018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140954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93091B5-536A-45D8-803E-F846F4348BC7}" type="datetimeFigureOut">
              <a:rPr lang="fr-FR" smtClean="0"/>
              <a:t>15/02/2018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134362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93091B5-536A-45D8-803E-F846F4348BC7}" type="datetimeFigureOut">
              <a:rPr lang="fr-FR" smtClean="0"/>
              <a:t>15/02/2018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61637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93091B5-536A-45D8-803E-F846F4348BC7}" type="datetimeFigureOut">
              <a:rPr lang="fr-FR" smtClean="0"/>
              <a:t>15/02/2018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354879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93091B5-536A-45D8-803E-F846F4348BC7}" type="datetimeFigureOut">
              <a:rPr lang="fr-FR" smtClean="0"/>
              <a:t>15/02/2018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326822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091B5-536A-45D8-803E-F846F4348BC7}" type="datetimeFigureOut">
              <a:rPr lang="fr-FR" smtClean="0"/>
              <a:t>15/02/2018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110485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93091B5-536A-45D8-803E-F846F4348BC7}" type="datetimeFigureOut">
              <a:rPr lang="fr-FR" smtClean="0"/>
              <a:t>15/02/2018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54651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93091B5-536A-45D8-803E-F846F4348BC7}" type="datetimeFigureOut">
              <a:rPr lang="fr-FR" smtClean="0"/>
              <a:t>15/02/2018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0217E3-204B-4A91-B895-5D294E888F9C}" type="slidenum">
              <a:rPr lang="fr-FR" smtClean="0"/>
              <a:t>‹N°›</a:t>
            </a:fld>
            <a:endParaRPr lang="fr-FR"/>
          </a:p>
        </p:txBody>
      </p:sp>
    </p:spTree>
    <p:extLst>
      <p:ext uri="{BB962C8B-B14F-4D97-AF65-F5344CB8AC3E}">
        <p14:creationId xmlns:p14="http://schemas.microsoft.com/office/powerpoint/2010/main" val="346166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3091B5-536A-45D8-803E-F846F4348BC7}" type="datetimeFigureOut">
              <a:rPr lang="fr-FR" smtClean="0"/>
              <a:t>15/02/2018</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0217E3-204B-4A91-B895-5D294E888F9C}" type="slidenum">
              <a:rPr lang="fr-FR" smtClean="0"/>
              <a:t>‹N°›</a:t>
            </a:fld>
            <a:endParaRPr lang="fr-FR"/>
          </a:p>
        </p:txBody>
      </p:sp>
    </p:spTree>
    <p:extLst>
      <p:ext uri="{BB962C8B-B14F-4D97-AF65-F5344CB8AC3E}">
        <p14:creationId xmlns:p14="http://schemas.microsoft.com/office/powerpoint/2010/main" val="4262357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Document_Microsoft_Word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Document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VIE SCOLAIRE EXPLIQUEE AUX </a:t>
            </a:r>
            <a:r>
              <a:rPr lang="fr-FR" dirty="0" smtClean="0"/>
              <a:t>PARENTS et AUX ELEVES</a:t>
            </a:r>
            <a:endParaRPr lang="fr-FR" dirty="0"/>
          </a:p>
        </p:txBody>
      </p:sp>
      <p:sp>
        <p:nvSpPr>
          <p:cNvPr id="3" name="Sous-titre 2"/>
          <p:cNvSpPr>
            <a:spLocks noGrp="1"/>
          </p:cNvSpPr>
          <p:nvPr>
            <p:ph type="subTitle" idx="1"/>
          </p:nvPr>
        </p:nvSpPr>
        <p:spPr>
          <a:xfrm>
            <a:off x="1507067" y="4050833"/>
            <a:ext cx="7766936" cy="2101994"/>
          </a:xfrm>
        </p:spPr>
        <p:txBody>
          <a:bodyPr>
            <a:normAutofit lnSpcReduction="10000"/>
          </a:bodyPr>
          <a:lstStyle/>
          <a:p>
            <a:pPr algn="ctr"/>
            <a:r>
              <a:rPr lang="fr-FR" sz="4000" b="1" dirty="0" smtClean="0">
                <a:latin typeface="Aharoni" panose="02010803020104030203" pitchFamily="2" charset="-79"/>
                <a:cs typeface="Aharoni" panose="02010803020104030203" pitchFamily="2" charset="-79"/>
              </a:rPr>
              <a:t>COLLEGE DE TADINE </a:t>
            </a:r>
          </a:p>
          <a:p>
            <a:pPr algn="ctr"/>
            <a:r>
              <a:rPr lang="fr-FR" sz="4000" b="1" dirty="0" smtClean="0">
                <a:latin typeface="Aharoni" panose="02010803020104030203" pitchFamily="2" charset="-79"/>
                <a:cs typeface="Aharoni" panose="02010803020104030203" pitchFamily="2" charset="-79"/>
              </a:rPr>
              <a:t>MARE</a:t>
            </a:r>
          </a:p>
          <a:p>
            <a:pPr algn="ctr"/>
            <a:r>
              <a:rPr lang="fr-FR" sz="4000" b="1" dirty="0">
                <a:latin typeface="Aharoni" panose="02010803020104030203" pitchFamily="2" charset="-79"/>
                <a:cs typeface="Aharoni" panose="02010803020104030203" pitchFamily="2" charset="-79"/>
              </a:rPr>
              <a:t>http://webtadine.ac-noumea.nc/</a:t>
            </a:r>
          </a:p>
        </p:txBody>
      </p:sp>
    </p:spTree>
    <p:extLst>
      <p:ext uri="{BB962C8B-B14F-4D97-AF65-F5344CB8AC3E}">
        <p14:creationId xmlns:p14="http://schemas.microsoft.com/office/powerpoint/2010/main" val="3600437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61257"/>
            <a:ext cx="8596668" cy="1211283"/>
          </a:xfrm>
        </p:spPr>
        <p:txBody>
          <a:bodyPr>
            <a:normAutofit/>
          </a:bodyPr>
          <a:lstStyle/>
          <a:p>
            <a:pPr algn="ctr"/>
            <a:r>
              <a:rPr lang="fr-FR" dirty="0" smtClean="0"/>
              <a:t>Le service Vie scolaire</a:t>
            </a:r>
            <a:br>
              <a:rPr lang="fr-FR" dirty="0" smtClean="0"/>
            </a:br>
            <a:r>
              <a:rPr lang="fr-FR" dirty="0" smtClean="0"/>
              <a:t>L’élève absent ou en retard</a:t>
            </a:r>
            <a:endParaRPr lang="fr-FR" dirty="0"/>
          </a:p>
        </p:txBody>
      </p:sp>
      <p:sp>
        <p:nvSpPr>
          <p:cNvPr id="3" name="Espace réservé du contenu 2"/>
          <p:cNvSpPr>
            <a:spLocks noGrp="1"/>
          </p:cNvSpPr>
          <p:nvPr>
            <p:ph idx="1"/>
          </p:nvPr>
        </p:nvSpPr>
        <p:spPr>
          <a:xfrm>
            <a:off x="677334" y="1555669"/>
            <a:ext cx="10152962" cy="4999510"/>
          </a:xfrm>
        </p:spPr>
        <p:txBody>
          <a:bodyPr>
            <a:normAutofit/>
          </a:bodyPr>
          <a:lstStyle/>
          <a:p>
            <a:pPr marL="0" indent="0">
              <a:buNone/>
            </a:pPr>
            <a:r>
              <a:rPr lang="fr-FR" dirty="0" smtClean="0"/>
              <a:t>Pour réussir leur scolarité, chaque élève doit être présent à l’ensemble des cours prévus à son emploi du temps.</a:t>
            </a:r>
          </a:p>
          <a:p>
            <a:r>
              <a:rPr lang="fr-FR" dirty="0" smtClean="0"/>
              <a:t>Les parents ont la responsabilité d’envoyer leur enfant au collège selon son emploi du temps. </a:t>
            </a:r>
            <a:r>
              <a:rPr lang="fr-FR" sz="1200" dirty="0" smtClean="0"/>
              <a:t>(Les parents doivent tout mettre en œuvre pour envoyer leur enfant au collège)</a:t>
            </a:r>
          </a:p>
          <a:p>
            <a:r>
              <a:rPr lang="fr-FR" dirty="0" smtClean="0"/>
              <a:t>Seuls les motifs d’absence de santé, déplacement familial et évènement familial solennel sont recevables.</a:t>
            </a:r>
          </a:p>
          <a:p>
            <a:r>
              <a:rPr lang="fr-FR" dirty="0" smtClean="0"/>
              <a:t>Le parent doit prévenir le collège par téléphone le plus rapidement possible et expliquer le motif de l’absence.</a:t>
            </a:r>
          </a:p>
          <a:p>
            <a:r>
              <a:rPr lang="fr-FR" dirty="0" smtClean="0"/>
              <a:t>Le parent remplit et signe le billet d’absence sur le carnet de liaison de l’enfant avant son retour en classe. </a:t>
            </a:r>
          </a:p>
          <a:p>
            <a:r>
              <a:rPr lang="fr-FR" dirty="0" smtClean="0"/>
              <a:t>C’est à l’élève ensuite de passer à l’accueil Vie Scolaire pour remettre son billet d’absence qui sera visé et tamponné par l’adjoint d’éducation.</a:t>
            </a:r>
          </a:p>
          <a:p>
            <a:r>
              <a:rPr lang="fr-FR" dirty="0" smtClean="0"/>
              <a:t>Les absences sont comptabilisées sur le bulletin scolaire et celles qui restent non justifiées par les familles doivent être signalées au Vice Rectorat. Les familles sont alors prévenues au préalable.</a:t>
            </a:r>
          </a:p>
        </p:txBody>
      </p:sp>
    </p:spTree>
    <p:extLst>
      <p:ext uri="{BB962C8B-B14F-4D97-AF65-F5344CB8AC3E}">
        <p14:creationId xmlns:p14="http://schemas.microsoft.com/office/powerpoint/2010/main" val="391301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265216"/>
            <a:ext cx="10556723" cy="672935"/>
          </a:xfrm>
        </p:spPr>
        <p:txBody>
          <a:bodyPr/>
          <a:lstStyle/>
          <a:p>
            <a:pPr algn="ctr"/>
            <a:r>
              <a:rPr lang="fr-FR" dirty="0" smtClean="0"/>
              <a:t>Les punitions et les sanctions</a:t>
            </a:r>
            <a:endParaRPr lang="fr-FR" dirty="0"/>
          </a:p>
        </p:txBody>
      </p:sp>
      <p:sp>
        <p:nvSpPr>
          <p:cNvPr id="3" name="Espace réservé du contenu 2"/>
          <p:cNvSpPr>
            <a:spLocks noGrp="1"/>
          </p:cNvSpPr>
          <p:nvPr>
            <p:ph idx="1"/>
          </p:nvPr>
        </p:nvSpPr>
        <p:spPr>
          <a:xfrm>
            <a:off x="225631" y="938151"/>
            <a:ext cx="11709070" cy="5652654"/>
          </a:xfrm>
        </p:spPr>
        <p:txBody>
          <a:bodyPr/>
          <a:lstStyle/>
          <a:p>
            <a:r>
              <a:rPr lang="fr-FR" dirty="0" smtClean="0"/>
              <a:t>Tous les membres du personnels peuvent mettre une punition à un ou plusieurs élèves,</a:t>
            </a:r>
          </a:p>
          <a:p>
            <a:r>
              <a:rPr lang="fr-FR" dirty="0" smtClean="0"/>
              <a:t>Seul le directeur peut prononcer une sanction.</a:t>
            </a:r>
          </a:p>
          <a:p>
            <a:r>
              <a:rPr lang="fr-FR" dirty="0" smtClean="0"/>
              <a:t>Les trois principes fondamentaux qui fonde la prise de décision de la sanction et qui améliore la relation à l’élève:</a:t>
            </a:r>
          </a:p>
          <a:p>
            <a:pPr>
              <a:buFont typeface="+mj-lt"/>
              <a:buAutoNum type="arabicPeriod"/>
            </a:pPr>
            <a:r>
              <a:rPr lang="fr-FR" b="1" i="1" dirty="0" smtClean="0"/>
              <a:t>Le principe d’individualisation</a:t>
            </a:r>
            <a:r>
              <a:rPr lang="fr-FR" dirty="0" smtClean="0"/>
              <a:t>, la décision prise doit lui permettre de le responsabiliser en l’amenant à s’interroger sur lui-même, sa conduite et ses conséquences</a:t>
            </a:r>
          </a:p>
          <a:p>
            <a:pPr>
              <a:buFont typeface="+mj-lt"/>
              <a:buAutoNum type="arabicPeriod"/>
            </a:pPr>
            <a:r>
              <a:rPr lang="fr-FR" b="1" i="1" dirty="0" smtClean="0"/>
              <a:t>Le principe de graduation</a:t>
            </a:r>
            <a:r>
              <a:rPr lang="fr-FR" dirty="0" smtClean="0"/>
              <a:t>, la décision prise doit l’amener à bien prendre conscience de la gravité de ses actes par rapport à une échelle de valeurs</a:t>
            </a:r>
          </a:p>
          <a:p>
            <a:pPr>
              <a:buFont typeface="+mj-lt"/>
              <a:buAutoNum type="arabicPeriod"/>
            </a:pPr>
            <a:r>
              <a:rPr lang="fr-FR" b="1" i="1" dirty="0" smtClean="0"/>
              <a:t>Le principe du contradictoire</a:t>
            </a:r>
            <a:r>
              <a:rPr lang="fr-FR" dirty="0" smtClean="0"/>
              <a:t>, l’élève doit avoir la possibilité d’être écouté et d’exprimer son point de vue. </a:t>
            </a:r>
          </a:p>
          <a:p>
            <a:pPr marL="0" indent="0">
              <a:buNone/>
            </a:pPr>
            <a:r>
              <a:rPr lang="fr-FR" b="1" dirty="0" smtClean="0"/>
              <a:t>Afin que la punition ou la sanction ait un rôle éducatif, il faut qu’elle soit comprise et si possible acceptée</a:t>
            </a:r>
            <a:r>
              <a:rPr lang="fr-FR" dirty="0" smtClean="0"/>
              <a:t>.</a:t>
            </a:r>
            <a:endParaRPr lang="fr-FR" dirty="0"/>
          </a:p>
          <a:p>
            <a:r>
              <a:rPr lang="fr-FR" dirty="0" smtClean="0"/>
              <a:t> Les parents sont informés des punitions par le carnet de liaison, par sms ou encore par téléphone.</a:t>
            </a:r>
          </a:p>
          <a:p>
            <a:r>
              <a:rPr lang="fr-FR" dirty="0" smtClean="0"/>
              <a:t>En cas de sanction, le directeur ou la conseillère principale d’éducation contacte la famille pour convenir d’un entretien avec l’élève.</a:t>
            </a:r>
            <a:endParaRPr lang="fr-FR" dirty="0"/>
          </a:p>
        </p:txBody>
      </p:sp>
    </p:spTree>
    <p:extLst>
      <p:ext uri="{BB962C8B-B14F-4D97-AF65-F5344CB8AC3E}">
        <p14:creationId xmlns:p14="http://schemas.microsoft.com/office/powerpoint/2010/main" val="353134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10419452" cy="1320800"/>
          </a:xfrm>
        </p:spPr>
        <p:txBody>
          <a:bodyPr/>
          <a:lstStyle/>
          <a:p>
            <a:pPr algn="ctr"/>
            <a:r>
              <a:rPr lang="fr-FR" dirty="0" smtClean="0"/>
              <a:t>L’association des élèves du collège</a:t>
            </a:r>
            <a:br>
              <a:rPr lang="fr-FR" dirty="0" smtClean="0"/>
            </a:br>
            <a:r>
              <a:rPr lang="fr-FR" dirty="0" smtClean="0"/>
              <a:t>Le Foyer Socio Educatif</a:t>
            </a:r>
            <a:endParaRPr lang="fr-FR" dirty="0"/>
          </a:p>
        </p:txBody>
      </p:sp>
      <p:sp>
        <p:nvSpPr>
          <p:cNvPr id="3" name="Espace réservé du contenu 2"/>
          <p:cNvSpPr>
            <a:spLocks noGrp="1"/>
          </p:cNvSpPr>
          <p:nvPr>
            <p:ph idx="1"/>
          </p:nvPr>
        </p:nvSpPr>
        <p:spPr>
          <a:xfrm>
            <a:off x="677334" y="2160589"/>
            <a:ext cx="10822408" cy="4302204"/>
          </a:xfrm>
        </p:spPr>
        <p:txBody>
          <a:bodyPr>
            <a:noAutofit/>
          </a:bodyPr>
          <a:lstStyle/>
          <a:p>
            <a:r>
              <a:rPr lang="fr-FR" sz="2400" b="1" dirty="0" smtClean="0"/>
              <a:t>Le FSE est une association loi 1901 géré par des adultes du collège</a:t>
            </a:r>
          </a:p>
          <a:p>
            <a:r>
              <a:rPr lang="fr-FR" sz="2400" b="1" dirty="0" smtClean="0"/>
              <a:t>Les objectifs de cette association sont de:</a:t>
            </a:r>
          </a:p>
          <a:p>
            <a:pPr>
              <a:buFont typeface="+mj-lt"/>
              <a:buAutoNum type="arabicPeriod"/>
            </a:pPr>
            <a:r>
              <a:rPr lang="fr-FR" sz="2400" b="1" dirty="0" smtClean="0"/>
              <a:t>Créer de la cohésion entre tous les membres de la communauté éducative</a:t>
            </a:r>
          </a:p>
          <a:p>
            <a:pPr>
              <a:buFont typeface="+mj-lt"/>
              <a:buAutoNum type="arabicPeriod"/>
            </a:pPr>
            <a:r>
              <a:rPr lang="fr-FR" sz="2400" b="1" dirty="0" smtClean="0"/>
              <a:t>Améliorer le quotidien des élèves au collège.</a:t>
            </a:r>
          </a:p>
          <a:p>
            <a:pPr>
              <a:buFont typeface="+mj-lt"/>
              <a:buAutoNum type="arabicPeriod"/>
            </a:pPr>
            <a:r>
              <a:rPr lang="fr-FR" sz="2400" b="1" dirty="0" smtClean="0"/>
              <a:t>Favoriser les activités culturelles et artistiques au collège et à l’extérieur.</a:t>
            </a:r>
          </a:p>
          <a:p>
            <a:r>
              <a:rPr lang="fr-FR" sz="2400" b="1" dirty="0" smtClean="0"/>
              <a:t>Les élèves adhérents paie une cotisation annuelle de 500 francs. </a:t>
            </a:r>
          </a:p>
          <a:p>
            <a:r>
              <a:rPr lang="fr-FR" sz="2400" b="1" dirty="0" smtClean="0"/>
              <a:t>Tous les élèves peuvent être adhérents.</a:t>
            </a:r>
          </a:p>
        </p:txBody>
      </p:sp>
    </p:spTree>
    <p:extLst>
      <p:ext uri="{BB962C8B-B14F-4D97-AF65-F5344CB8AC3E}">
        <p14:creationId xmlns:p14="http://schemas.microsoft.com/office/powerpoint/2010/main" val="326036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01881"/>
            <a:ext cx="8596668" cy="534389"/>
          </a:xfrm>
        </p:spPr>
        <p:txBody>
          <a:bodyPr>
            <a:noAutofit/>
          </a:bodyPr>
          <a:lstStyle/>
          <a:p>
            <a:pPr algn="ctr"/>
            <a:r>
              <a:rPr lang="fr-FR" sz="2800" b="1" dirty="0" smtClean="0"/>
              <a:t>LA PAROLE DES ELEVES AU COLLEGE</a:t>
            </a:r>
            <a:endParaRPr lang="fr-FR" sz="2800" b="1" dirty="0"/>
          </a:p>
        </p:txBody>
      </p:sp>
      <p:graphicFrame>
        <p:nvGraphicFramePr>
          <p:cNvPr id="4" name="Espace réservé du contenu 3"/>
          <p:cNvGraphicFramePr>
            <a:graphicFrameLocks noGrp="1" noChangeAspect="1"/>
          </p:cNvGraphicFramePr>
          <p:nvPr>
            <p:ph idx="1"/>
            <p:extLst>
              <p:ext uri="{D42A27DB-BD31-4B8C-83A1-F6EECF244321}">
                <p14:modId xmlns:p14="http://schemas.microsoft.com/office/powerpoint/2010/main" val="3750618877"/>
              </p:ext>
            </p:extLst>
          </p:nvPr>
        </p:nvGraphicFramePr>
        <p:xfrm>
          <a:off x="338138" y="736600"/>
          <a:ext cx="9988550" cy="6115050"/>
        </p:xfrm>
        <a:graphic>
          <a:graphicData uri="http://schemas.openxmlformats.org/presentationml/2006/ole">
            <mc:AlternateContent xmlns:mc="http://schemas.openxmlformats.org/markup-compatibility/2006">
              <mc:Choice xmlns:v="urn:schemas-microsoft-com:vml" Requires="v">
                <p:oleObj spid="_x0000_s4101" name="Document" r:id="rId3" imgW="10054582" imgH="6156659" progId="Word.Document.12">
                  <p:embed/>
                </p:oleObj>
              </mc:Choice>
              <mc:Fallback>
                <p:oleObj name="Document" r:id="rId3" imgW="10054582" imgH="6156659" progId="Word.Document.12">
                  <p:embed/>
                  <p:pic>
                    <p:nvPicPr>
                      <p:cNvPr id="0" name=""/>
                      <p:cNvPicPr/>
                      <p:nvPr/>
                    </p:nvPicPr>
                    <p:blipFill>
                      <a:blip r:embed="rId4"/>
                      <a:stretch>
                        <a:fillRect/>
                      </a:stretch>
                    </p:blipFill>
                    <p:spPr>
                      <a:xfrm>
                        <a:off x="338138" y="736600"/>
                        <a:ext cx="9988550" cy="6115050"/>
                      </a:xfrm>
                      <a:prstGeom prst="rect">
                        <a:avLst/>
                      </a:prstGeom>
                    </p:spPr>
                  </p:pic>
                </p:oleObj>
              </mc:Fallback>
            </mc:AlternateContent>
          </a:graphicData>
        </a:graphic>
      </p:graphicFrame>
    </p:spTree>
    <p:extLst>
      <p:ext uri="{BB962C8B-B14F-4D97-AF65-F5344CB8AC3E}">
        <p14:creationId xmlns:p14="http://schemas.microsoft.com/office/powerpoint/2010/main" val="277941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Une définition de la vie scolaire</a:t>
            </a:r>
            <a:br>
              <a:rPr lang="fr-FR" dirty="0" smtClean="0"/>
            </a:br>
            <a:r>
              <a:rPr lang="fr-FR" dirty="0" smtClean="0"/>
              <a:t/>
            </a:r>
            <a:br>
              <a:rPr lang="fr-FR" dirty="0" smtClean="0"/>
            </a:br>
            <a:r>
              <a:rPr lang="fr-FR" sz="2200" dirty="0" smtClean="0"/>
              <a:t>C’est </a:t>
            </a:r>
            <a:r>
              <a:rPr lang="fr-FR" sz="2200" dirty="0"/>
              <a:t>tout ce qui n’est pas directement l’enseignement !</a:t>
            </a:r>
            <a:br>
              <a:rPr lang="fr-FR" sz="2200" dirty="0"/>
            </a:br>
            <a:endParaRPr lang="fr-FR" sz="2200" dirty="0"/>
          </a:p>
        </p:txBody>
      </p:sp>
      <p:sp>
        <p:nvSpPr>
          <p:cNvPr id="3" name="Espace réservé du contenu 2"/>
          <p:cNvSpPr>
            <a:spLocks noGrp="1"/>
          </p:cNvSpPr>
          <p:nvPr>
            <p:ph idx="1"/>
          </p:nvPr>
        </p:nvSpPr>
        <p:spPr>
          <a:xfrm>
            <a:off x="677334" y="2160589"/>
            <a:ext cx="8596668" cy="4302204"/>
          </a:xfrm>
        </p:spPr>
        <p:txBody>
          <a:bodyPr>
            <a:normAutofit/>
          </a:bodyPr>
          <a:lstStyle/>
          <a:p>
            <a:pPr marL="0" indent="0" algn="ctr">
              <a:buNone/>
            </a:pPr>
            <a:r>
              <a:rPr lang="fr-FR" sz="2400" dirty="0"/>
              <a:t/>
            </a:r>
            <a:br>
              <a:rPr lang="fr-FR" sz="2400" dirty="0"/>
            </a:br>
            <a:r>
              <a:rPr lang="fr-FR" sz="3200" dirty="0"/>
              <a:t>Le </a:t>
            </a:r>
            <a:r>
              <a:rPr lang="fr-FR" sz="3200" dirty="0" smtClean="0"/>
              <a:t>collège est </a:t>
            </a:r>
            <a:r>
              <a:rPr lang="fr-FR" sz="3200" b="1" dirty="0" smtClean="0"/>
              <a:t>un </a:t>
            </a:r>
            <a:r>
              <a:rPr lang="fr-FR" sz="3200" b="1" dirty="0"/>
              <a:t>lieu de vie</a:t>
            </a:r>
            <a:r>
              <a:rPr lang="fr-FR" sz="3200" b="1" dirty="0" smtClean="0"/>
              <a:t>,</a:t>
            </a:r>
          </a:p>
          <a:p>
            <a:r>
              <a:rPr lang="fr-FR" sz="2400" dirty="0" smtClean="0"/>
              <a:t> </a:t>
            </a:r>
            <a:r>
              <a:rPr lang="fr-FR" sz="2400" dirty="0"/>
              <a:t>de </a:t>
            </a:r>
            <a:r>
              <a:rPr lang="fr-FR" sz="2400" b="1" dirty="0" smtClean="0"/>
              <a:t>socialisation </a:t>
            </a:r>
            <a:r>
              <a:rPr lang="fr-FR" sz="2400" b="1" dirty="0"/>
              <a:t>pour apprendre dans le respect de l’autre </a:t>
            </a:r>
            <a:r>
              <a:rPr lang="fr-FR" sz="2400" b="1" dirty="0" smtClean="0"/>
              <a:t>et</a:t>
            </a:r>
            <a:r>
              <a:rPr lang="fr-FR" sz="2400" dirty="0" smtClean="0"/>
              <a:t> </a:t>
            </a:r>
            <a:r>
              <a:rPr lang="fr-FR" sz="2400" b="1" dirty="0"/>
              <a:t>devenir un futur citoyen responsable</a:t>
            </a:r>
            <a:r>
              <a:rPr lang="fr-FR" sz="2400" b="1" dirty="0" smtClean="0"/>
              <a:t>.</a:t>
            </a:r>
          </a:p>
          <a:p>
            <a:endParaRPr lang="fr-FR" sz="2400" b="1" dirty="0" smtClean="0"/>
          </a:p>
          <a:p>
            <a:r>
              <a:rPr lang="fr-FR" sz="2400" dirty="0" smtClean="0"/>
              <a:t>L’objectif des adultes de la communauté éducative est de  </a:t>
            </a:r>
            <a:r>
              <a:rPr lang="fr-FR" sz="2400" dirty="0"/>
              <a:t>placer </a:t>
            </a:r>
            <a:r>
              <a:rPr lang="fr-FR" sz="2400" b="1" dirty="0"/>
              <a:t>l’élève dans les meilleures conditions de réussite personnelle et scolaire…</a:t>
            </a:r>
            <a:br>
              <a:rPr lang="fr-FR" sz="2400" b="1" dirty="0"/>
            </a:br>
            <a:endParaRPr lang="fr-FR" sz="2400" dirty="0"/>
          </a:p>
        </p:txBody>
      </p:sp>
    </p:spTree>
    <p:extLst>
      <p:ext uri="{BB962C8B-B14F-4D97-AF65-F5344CB8AC3E}">
        <p14:creationId xmlns:p14="http://schemas.microsoft.com/office/powerpoint/2010/main" val="3116464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47974"/>
            <a:ext cx="8596668" cy="635429"/>
          </a:xfrm>
        </p:spPr>
        <p:txBody>
          <a:bodyPr>
            <a:normAutofit/>
          </a:bodyPr>
          <a:lstStyle/>
          <a:p>
            <a:r>
              <a:rPr lang="fr-FR" sz="1400" dirty="0" smtClean="0"/>
              <a:t>Les personnels du collège</a:t>
            </a:r>
            <a:endParaRPr lang="fr-FR" sz="1400" dirty="0"/>
          </a:p>
        </p:txBody>
      </p:sp>
      <p:graphicFrame>
        <p:nvGraphicFramePr>
          <p:cNvPr id="5" name="Espace réservé du contenu 4"/>
          <p:cNvGraphicFramePr>
            <a:graphicFrameLocks noGrp="1" noChangeAspect="1"/>
          </p:cNvGraphicFramePr>
          <p:nvPr>
            <p:ph idx="1"/>
            <p:extLst>
              <p:ext uri="{D42A27DB-BD31-4B8C-83A1-F6EECF244321}">
                <p14:modId xmlns:p14="http://schemas.microsoft.com/office/powerpoint/2010/main" val="1506562138"/>
              </p:ext>
            </p:extLst>
          </p:nvPr>
        </p:nvGraphicFramePr>
        <p:xfrm>
          <a:off x="677334" y="0"/>
          <a:ext cx="10206038" cy="7100888"/>
        </p:xfrm>
        <a:graphic>
          <a:graphicData uri="http://schemas.openxmlformats.org/presentationml/2006/ole">
            <mc:AlternateContent xmlns:mc="http://schemas.openxmlformats.org/markup-compatibility/2006">
              <mc:Choice xmlns:v="urn:schemas-microsoft-com:vml" Requires="v">
                <p:oleObj spid="_x0000_s1030" name="Document" r:id="rId3" imgW="10143497" imgH="7058548" progId="Word.Document.12">
                  <p:embed/>
                </p:oleObj>
              </mc:Choice>
              <mc:Fallback>
                <p:oleObj name="Document" r:id="rId3" imgW="10143497" imgH="7058548" progId="Word.Document.12">
                  <p:embed/>
                  <p:pic>
                    <p:nvPicPr>
                      <p:cNvPr id="0" name=""/>
                      <p:cNvPicPr/>
                      <p:nvPr/>
                    </p:nvPicPr>
                    <p:blipFill>
                      <a:blip r:embed="rId4"/>
                      <a:stretch>
                        <a:fillRect/>
                      </a:stretch>
                    </p:blipFill>
                    <p:spPr>
                      <a:xfrm>
                        <a:off x="677334" y="0"/>
                        <a:ext cx="10206038" cy="7100888"/>
                      </a:xfrm>
                      <a:prstGeom prst="rect">
                        <a:avLst/>
                      </a:prstGeom>
                    </p:spPr>
                  </p:pic>
                </p:oleObj>
              </mc:Fallback>
            </mc:AlternateContent>
          </a:graphicData>
        </a:graphic>
      </p:graphicFrame>
    </p:spTree>
    <p:extLst>
      <p:ext uri="{BB962C8B-B14F-4D97-AF65-F5344CB8AC3E}">
        <p14:creationId xmlns:p14="http://schemas.microsoft.com/office/powerpoint/2010/main" val="257879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377126"/>
            <a:ext cx="10217974" cy="847240"/>
          </a:xfrm>
        </p:spPr>
        <p:txBody>
          <a:bodyPr>
            <a:noAutofit/>
          </a:bodyPr>
          <a:lstStyle/>
          <a:p>
            <a:pPr algn="ctr"/>
            <a:r>
              <a:rPr lang="fr-FR" sz="4000" b="1" dirty="0" smtClean="0"/>
              <a:t>Les liens entre les parents et le collège</a:t>
            </a:r>
            <a:endParaRPr lang="fr-FR" sz="4000" b="1" dirty="0"/>
          </a:p>
        </p:txBody>
      </p:sp>
      <p:sp>
        <p:nvSpPr>
          <p:cNvPr id="3" name="Espace réservé du contenu 2"/>
          <p:cNvSpPr>
            <a:spLocks noGrp="1"/>
          </p:cNvSpPr>
          <p:nvPr>
            <p:ph idx="1"/>
          </p:nvPr>
        </p:nvSpPr>
        <p:spPr>
          <a:xfrm>
            <a:off x="677334" y="1456841"/>
            <a:ext cx="8596668" cy="4943959"/>
          </a:xfrm>
        </p:spPr>
        <p:txBody>
          <a:bodyPr>
            <a:normAutofit/>
          </a:bodyPr>
          <a:lstStyle/>
          <a:p>
            <a:endParaRPr lang="fr-FR" sz="2400" b="1" dirty="0" smtClean="0"/>
          </a:p>
          <a:p>
            <a:r>
              <a:rPr lang="fr-FR" sz="3200" b="1" dirty="0" smtClean="0"/>
              <a:t>Le contact téléphonique </a:t>
            </a:r>
            <a:r>
              <a:rPr lang="fr-FR" sz="3200" b="1" dirty="0" smtClean="0">
                <a:solidFill>
                  <a:srgbClr val="00B0F0"/>
                </a:solidFill>
              </a:rPr>
              <a:t>454131</a:t>
            </a:r>
          </a:p>
          <a:p>
            <a:r>
              <a:rPr lang="fr-FR" sz="3200" b="1" dirty="0" smtClean="0"/>
              <a:t>Les mails </a:t>
            </a:r>
            <a:r>
              <a:rPr lang="fr-FR" b="1" dirty="0" smtClean="0">
                <a:solidFill>
                  <a:srgbClr val="00B0F0"/>
                </a:solidFill>
              </a:rPr>
              <a:t>cpe19830414h@ac-noumea.nc</a:t>
            </a:r>
          </a:p>
          <a:p>
            <a:r>
              <a:rPr lang="fr-FR" sz="3200" b="1" dirty="0" smtClean="0"/>
              <a:t>Les SMS </a:t>
            </a:r>
            <a:r>
              <a:rPr lang="fr-FR" b="1" dirty="0" smtClean="0">
                <a:solidFill>
                  <a:srgbClr val="00B0F0"/>
                </a:solidFill>
              </a:rPr>
              <a:t>(du collège vers les parents uniquement)</a:t>
            </a:r>
          </a:p>
          <a:p>
            <a:r>
              <a:rPr lang="fr-FR" sz="3200" b="1" dirty="0" smtClean="0"/>
              <a:t>Le site </a:t>
            </a:r>
            <a:r>
              <a:rPr lang="fr-FR" sz="3200" b="1" dirty="0"/>
              <a:t>du </a:t>
            </a:r>
            <a:r>
              <a:rPr lang="fr-FR" sz="3200" b="1" dirty="0" smtClean="0"/>
              <a:t>collège </a:t>
            </a:r>
            <a:r>
              <a:rPr lang="fr-FR" b="1" dirty="0" smtClean="0">
                <a:solidFill>
                  <a:srgbClr val="00B0F0"/>
                </a:solidFill>
              </a:rPr>
              <a:t>http</a:t>
            </a:r>
            <a:r>
              <a:rPr lang="fr-FR" b="1" dirty="0">
                <a:solidFill>
                  <a:srgbClr val="00B0F0"/>
                </a:solidFill>
              </a:rPr>
              <a:t>://webtadine.ac-noumea.nc/ </a:t>
            </a:r>
            <a:endParaRPr lang="fr-FR" b="1" dirty="0" smtClean="0">
              <a:solidFill>
                <a:srgbClr val="00B0F0"/>
              </a:solidFill>
            </a:endParaRPr>
          </a:p>
          <a:p>
            <a:r>
              <a:rPr lang="fr-FR" sz="3200" b="1" dirty="0" smtClean="0"/>
              <a:t>Les rencontres organisées par le collège</a:t>
            </a:r>
          </a:p>
          <a:p>
            <a:r>
              <a:rPr lang="fr-FR" sz="3200" b="1" dirty="0" smtClean="0"/>
              <a:t>Les entretiens individualisés </a:t>
            </a:r>
            <a:r>
              <a:rPr lang="fr-FR" b="1" dirty="0" smtClean="0">
                <a:solidFill>
                  <a:srgbClr val="00B0F0"/>
                </a:solidFill>
              </a:rPr>
              <a:t>(sur rendez-vous)</a:t>
            </a:r>
          </a:p>
          <a:p>
            <a:r>
              <a:rPr lang="fr-FR" sz="3200" b="1" dirty="0" smtClean="0"/>
              <a:t>Le carnet de liaison </a:t>
            </a:r>
            <a:r>
              <a:rPr lang="fr-FR" b="1" dirty="0" smtClean="0">
                <a:solidFill>
                  <a:srgbClr val="00B0F0"/>
                </a:solidFill>
              </a:rPr>
              <a:t>(contrôle régulier)</a:t>
            </a:r>
          </a:p>
        </p:txBody>
      </p:sp>
    </p:spTree>
    <p:extLst>
      <p:ext uri="{BB962C8B-B14F-4D97-AF65-F5344CB8AC3E}">
        <p14:creationId xmlns:p14="http://schemas.microsoft.com/office/powerpoint/2010/main" val="337880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599"/>
            <a:ext cx="9846015" cy="1389681"/>
          </a:xfrm>
        </p:spPr>
        <p:txBody>
          <a:bodyPr/>
          <a:lstStyle/>
          <a:p>
            <a:pPr algn="ctr"/>
            <a:r>
              <a:rPr lang="fr-FR" b="1" dirty="0"/>
              <a:t>Les liens entre les parents et le collège</a:t>
            </a:r>
            <a:endParaRPr lang="fr-FR" dirty="0"/>
          </a:p>
        </p:txBody>
      </p:sp>
      <p:sp>
        <p:nvSpPr>
          <p:cNvPr id="3" name="Espace réservé du contenu 2"/>
          <p:cNvSpPr>
            <a:spLocks noGrp="1"/>
          </p:cNvSpPr>
          <p:nvPr>
            <p:ph idx="1"/>
          </p:nvPr>
        </p:nvSpPr>
        <p:spPr>
          <a:xfrm>
            <a:off x="677334" y="2160589"/>
            <a:ext cx="10279968" cy="3880773"/>
          </a:xfrm>
        </p:spPr>
        <p:txBody>
          <a:bodyPr/>
          <a:lstStyle/>
          <a:p>
            <a:pPr marL="0" indent="0">
              <a:buNone/>
            </a:pPr>
            <a:r>
              <a:rPr lang="fr-FR" sz="2400" b="1" dirty="0" smtClean="0"/>
              <a:t>Les parents ont aussi à leur disposition des personnes pour parler en leur nom auprès des personnels du collège</a:t>
            </a:r>
          </a:p>
          <a:p>
            <a:endParaRPr lang="fr-FR" sz="2000" b="1" dirty="0"/>
          </a:p>
          <a:p>
            <a:r>
              <a:rPr lang="fr-FR" sz="3200" b="1" dirty="0" smtClean="0"/>
              <a:t>L’Association des Parents d’Elèves   (APE) </a:t>
            </a:r>
          </a:p>
          <a:p>
            <a:pPr marL="0" indent="0">
              <a:buNone/>
            </a:pPr>
            <a:endParaRPr lang="fr-FR" sz="3200" b="1" dirty="0" smtClean="0"/>
          </a:p>
          <a:p>
            <a:r>
              <a:rPr lang="fr-FR" sz="3200" b="1" dirty="0" smtClean="0"/>
              <a:t>Les représentants parents au </a:t>
            </a:r>
            <a:r>
              <a:rPr lang="fr-FR" sz="3200" b="1" u="sng" dirty="0" smtClean="0"/>
              <a:t>Conseil d’Administration </a:t>
            </a:r>
            <a:r>
              <a:rPr lang="fr-FR" sz="3200" b="1" dirty="0" smtClean="0"/>
              <a:t>et aux c</a:t>
            </a:r>
            <a:r>
              <a:rPr lang="fr-FR" sz="3200" b="1" u="sng" dirty="0" smtClean="0"/>
              <a:t>onseils de classe</a:t>
            </a:r>
            <a:endParaRPr lang="fr-FR" sz="3200" b="1" u="sng" dirty="0"/>
          </a:p>
        </p:txBody>
      </p:sp>
    </p:spTree>
    <p:extLst>
      <p:ext uri="{BB962C8B-B14F-4D97-AF65-F5344CB8AC3E}">
        <p14:creationId xmlns:p14="http://schemas.microsoft.com/office/powerpoint/2010/main" val="158657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600"/>
            <a:ext cx="10450449" cy="1320800"/>
          </a:xfrm>
        </p:spPr>
        <p:txBody>
          <a:bodyPr>
            <a:normAutofit/>
          </a:bodyPr>
          <a:lstStyle/>
          <a:p>
            <a:pPr algn="ctr"/>
            <a:r>
              <a:rPr lang="fr-FR" dirty="0" smtClean="0"/>
              <a:t>Le service vie scolaire</a:t>
            </a:r>
            <a:br>
              <a:rPr lang="fr-FR" dirty="0" smtClean="0"/>
            </a:br>
            <a:r>
              <a:rPr lang="fr-FR" dirty="0" smtClean="0"/>
              <a:t>Organisation de l’accueil des élèves</a:t>
            </a:r>
            <a:endParaRPr lang="fr-FR" dirty="0"/>
          </a:p>
        </p:txBody>
      </p:sp>
      <p:sp>
        <p:nvSpPr>
          <p:cNvPr id="3" name="Espace réservé du contenu 2"/>
          <p:cNvSpPr>
            <a:spLocks noGrp="1"/>
          </p:cNvSpPr>
          <p:nvPr>
            <p:ph idx="1"/>
          </p:nvPr>
        </p:nvSpPr>
        <p:spPr>
          <a:xfrm>
            <a:off x="677333" y="2160589"/>
            <a:ext cx="10775913" cy="4209214"/>
          </a:xfrm>
        </p:spPr>
        <p:txBody>
          <a:bodyPr/>
          <a:lstStyle/>
          <a:p>
            <a:pPr marL="0" indent="0" algn="ctr">
              <a:buNone/>
            </a:pPr>
            <a:r>
              <a:rPr lang="fr-FR" b="1" dirty="0" smtClean="0"/>
              <a:t>Chaque matin, les adjoints d’éducation accueillent les élèves internes et demi-pensionnaires aux entrées du collège.</a:t>
            </a:r>
          </a:p>
          <a:p>
            <a:endParaRPr lang="fr-FR" dirty="0"/>
          </a:p>
          <a:p>
            <a:r>
              <a:rPr lang="fr-FR" sz="2000" b="1" dirty="0" smtClean="0"/>
              <a:t>Chaque élève </a:t>
            </a:r>
            <a:r>
              <a:rPr lang="fr-FR" sz="2000" b="1" dirty="0"/>
              <a:t>muni de son carnet de liaison </a:t>
            </a:r>
            <a:r>
              <a:rPr lang="fr-FR" sz="2000" b="1" dirty="0" smtClean="0"/>
              <a:t>doit se présenter avec la tenue de travail : polo vert avec polaire, deux chaussures identiques au pied (à l’exclusion de chaussures de sécurité), le visage découvert (sans capuche) </a:t>
            </a:r>
          </a:p>
          <a:p>
            <a:r>
              <a:rPr lang="fr-FR" sz="2000" b="1" dirty="0" smtClean="0"/>
              <a:t>Les élèves ayant eu des absences ou des retards doivent passer à l’accueil vie scolaire pour régulariser leur absence ou retard.</a:t>
            </a:r>
          </a:p>
          <a:p>
            <a:r>
              <a:rPr lang="fr-FR" sz="2000" b="1" dirty="0" smtClean="0"/>
              <a:t>En attendant le rangement des élèves par classe dans la cour, les élèves peuvent jouer dans le respect des limites de surveillance </a:t>
            </a:r>
            <a:r>
              <a:rPr lang="fr-FR" b="1" dirty="0" smtClean="0"/>
              <a:t>et des autres élèves.</a:t>
            </a:r>
          </a:p>
        </p:txBody>
      </p:sp>
    </p:spTree>
    <p:extLst>
      <p:ext uri="{BB962C8B-B14F-4D97-AF65-F5344CB8AC3E}">
        <p14:creationId xmlns:p14="http://schemas.microsoft.com/office/powerpoint/2010/main" val="80403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10000998" cy="1320800"/>
          </a:xfrm>
        </p:spPr>
        <p:txBody>
          <a:bodyPr>
            <a:normAutofit fontScale="90000"/>
          </a:bodyPr>
          <a:lstStyle/>
          <a:p>
            <a:pPr algn="ctr"/>
            <a:r>
              <a:rPr lang="fr-FR" dirty="0"/>
              <a:t>Le service </a:t>
            </a:r>
            <a:r>
              <a:rPr lang="fr-FR" dirty="0" smtClean="0"/>
              <a:t>vie scolaire</a:t>
            </a:r>
            <a:br>
              <a:rPr lang="fr-FR" dirty="0" smtClean="0"/>
            </a:br>
            <a:r>
              <a:rPr lang="fr-FR" dirty="0" smtClean="0"/>
              <a:t>L’éducation à la santé au collège</a:t>
            </a:r>
            <a:br>
              <a:rPr lang="fr-FR" dirty="0" smtClean="0"/>
            </a:br>
            <a:endParaRPr lang="fr-FR" dirty="0"/>
          </a:p>
        </p:txBody>
      </p:sp>
      <p:sp>
        <p:nvSpPr>
          <p:cNvPr id="3" name="Espace réservé du contenu 2"/>
          <p:cNvSpPr>
            <a:spLocks noGrp="1"/>
          </p:cNvSpPr>
          <p:nvPr>
            <p:ph idx="1"/>
          </p:nvPr>
        </p:nvSpPr>
        <p:spPr>
          <a:xfrm>
            <a:off x="677333" y="1930401"/>
            <a:ext cx="10233473" cy="4764868"/>
          </a:xfrm>
        </p:spPr>
        <p:txBody>
          <a:bodyPr/>
          <a:lstStyle/>
          <a:p>
            <a:pPr marL="0" indent="0">
              <a:buNone/>
            </a:pPr>
            <a:r>
              <a:rPr lang="fr-FR" sz="2000" b="1" dirty="0"/>
              <a:t>Nous apprenons aux élèves à prendre </a:t>
            </a:r>
            <a:r>
              <a:rPr lang="fr-FR" sz="2000" b="1" dirty="0" smtClean="0"/>
              <a:t>soin </a:t>
            </a:r>
            <a:r>
              <a:rPr lang="fr-FR" sz="2000" b="1" dirty="0"/>
              <a:t>de leur </a:t>
            </a:r>
            <a:r>
              <a:rPr lang="fr-FR" sz="2000" b="1" dirty="0" smtClean="0"/>
              <a:t>besoin tout en respectant le fonctionnement de la collectivité scolaire. L’interclasse, </a:t>
            </a:r>
            <a:r>
              <a:rPr lang="fr-FR" sz="2000" b="1" dirty="0"/>
              <a:t>sauf conditions météorologiques </a:t>
            </a:r>
            <a:r>
              <a:rPr lang="fr-FR" sz="2000" b="1" dirty="0" smtClean="0"/>
              <a:t>exceptionnelles, </a:t>
            </a:r>
            <a:r>
              <a:rPr lang="fr-FR" sz="2000" b="1" dirty="0"/>
              <a:t>n’est pas un temps </a:t>
            </a:r>
            <a:r>
              <a:rPr lang="fr-FR" sz="2000" b="1" dirty="0" smtClean="0"/>
              <a:t>libre mais un temps pour passer d’une salle de classe à une autre.</a:t>
            </a:r>
          </a:p>
          <a:p>
            <a:pPr marL="0" indent="0">
              <a:buNone/>
            </a:pPr>
            <a:endParaRPr lang="fr-FR" dirty="0"/>
          </a:p>
          <a:p>
            <a:r>
              <a:rPr lang="fr-FR" sz="2000" dirty="0" smtClean="0"/>
              <a:t>Les </a:t>
            </a:r>
            <a:r>
              <a:rPr lang="fr-FR" sz="2000" b="1" dirty="0" smtClean="0"/>
              <a:t>toilettes filles et garçons </a:t>
            </a:r>
            <a:r>
              <a:rPr lang="fr-FR" sz="2000" dirty="0" smtClean="0"/>
              <a:t>sont à la disposition des élèves. Elles sont ouvertes sur le temps du collège le matin avant l’entrée en classe, pendant les récréations du matin et de l’après midi.</a:t>
            </a:r>
          </a:p>
          <a:p>
            <a:r>
              <a:rPr lang="fr-FR" sz="2000" dirty="0" smtClean="0"/>
              <a:t>Des </a:t>
            </a:r>
            <a:r>
              <a:rPr lang="fr-FR" sz="2000" b="1" dirty="0" smtClean="0"/>
              <a:t>lavabos </a:t>
            </a:r>
            <a:r>
              <a:rPr lang="fr-FR" sz="2000" dirty="0" smtClean="0"/>
              <a:t>avec savon sont à disposition des élèves dans la cour. </a:t>
            </a:r>
          </a:p>
          <a:p>
            <a:r>
              <a:rPr lang="fr-FR" sz="2000" b="1" dirty="0" smtClean="0"/>
              <a:t>L’infirmerie</a:t>
            </a:r>
            <a:r>
              <a:rPr lang="fr-FR" sz="2000" dirty="0" smtClean="0"/>
              <a:t> est ouverte le lundi et le vendredi toute la journée jusqu’15h pour les soins et la </a:t>
            </a:r>
            <a:r>
              <a:rPr lang="fr-FR" sz="2000" dirty="0" err="1" smtClean="0"/>
              <a:t>bobologie</a:t>
            </a:r>
            <a:r>
              <a:rPr lang="fr-FR" sz="2000" dirty="0" smtClean="0"/>
              <a:t>. En dehors de ces jours, l l’élève s’adresse aux adjoints d’éducation, titulaires du PSC1 qui prend les décisions nécessaires (soins ou appel parent</a:t>
            </a:r>
            <a:endParaRPr lang="fr-FR" sz="2000" dirty="0"/>
          </a:p>
        </p:txBody>
      </p:sp>
    </p:spTree>
    <p:extLst>
      <p:ext uri="{BB962C8B-B14F-4D97-AF65-F5344CB8AC3E}">
        <p14:creationId xmlns:p14="http://schemas.microsoft.com/office/powerpoint/2010/main" val="341477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600"/>
            <a:ext cx="10558937" cy="1320800"/>
          </a:xfrm>
        </p:spPr>
        <p:txBody>
          <a:bodyPr>
            <a:normAutofit fontScale="90000"/>
          </a:bodyPr>
          <a:lstStyle/>
          <a:p>
            <a:pPr algn="ctr"/>
            <a:r>
              <a:rPr lang="fr-FR" dirty="0"/>
              <a:t>Le service vie </a:t>
            </a:r>
            <a:r>
              <a:rPr lang="fr-FR" dirty="0" smtClean="0"/>
              <a:t>scolaire</a:t>
            </a:r>
            <a:br>
              <a:rPr lang="fr-FR" dirty="0" smtClean="0"/>
            </a:br>
            <a:r>
              <a:rPr lang="fr-FR" dirty="0" smtClean="0"/>
              <a:t>Les temps où les élèves n’ont pas de cours</a:t>
            </a:r>
            <a:br>
              <a:rPr lang="fr-FR" dirty="0" smtClean="0"/>
            </a:br>
            <a:endParaRPr lang="fr-FR" dirty="0"/>
          </a:p>
        </p:txBody>
      </p:sp>
      <p:sp>
        <p:nvSpPr>
          <p:cNvPr id="3" name="Espace réservé du contenu 2"/>
          <p:cNvSpPr>
            <a:spLocks noGrp="1"/>
          </p:cNvSpPr>
          <p:nvPr>
            <p:ph idx="1"/>
          </p:nvPr>
        </p:nvSpPr>
        <p:spPr>
          <a:xfrm>
            <a:off x="677334" y="1930399"/>
            <a:ext cx="10791412" cy="4687377"/>
          </a:xfrm>
        </p:spPr>
        <p:txBody>
          <a:bodyPr/>
          <a:lstStyle/>
          <a:p>
            <a:pPr marL="0" indent="0">
              <a:buNone/>
            </a:pPr>
            <a:r>
              <a:rPr lang="fr-FR" dirty="0" smtClean="0"/>
              <a:t> </a:t>
            </a:r>
            <a:r>
              <a:rPr lang="fr-FR" sz="2400" b="1" dirty="0" smtClean="0"/>
              <a:t>A disposition des élèves,</a:t>
            </a:r>
            <a:endParaRPr lang="fr-FR" dirty="0"/>
          </a:p>
          <a:p>
            <a:pPr>
              <a:buFont typeface="Wingdings" panose="05000000000000000000" pitchFamily="2" charset="2"/>
              <a:buChar char="Ø"/>
            </a:pPr>
            <a:r>
              <a:rPr lang="fr-FR" sz="2000" b="1" dirty="0" smtClean="0"/>
              <a:t>La salle de permanence surveillée pour les 6° 5° et 4°</a:t>
            </a:r>
          </a:p>
          <a:p>
            <a:pPr>
              <a:buFont typeface="Wingdings" panose="05000000000000000000" pitchFamily="2" charset="2"/>
              <a:buChar char="Ø"/>
            </a:pPr>
            <a:r>
              <a:rPr lang="fr-FR" sz="2000" b="1" dirty="0" smtClean="0"/>
              <a:t>La salle de permanence pour les 3° en autodiscipline pour effectuer son travail personnel ou de groupe. (L’élève qui ne respecte pas les consignes perd son droit à l’autodiscipline)</a:t>
            </a:r>
          </a:p>
          <a:p>
            <a:pPr>
              <a:buFont typeface="Wingdings" panose="05000000000000000000" pitchFamily="2" charset="2"/>
              <a:buChar char="Ø"/>
            </a:pPr>
            <a:r>
              <a:rPr lang="fr-FR" sz="2000" b="1" dirty="0" smtClean="0"/>
              <a:t>L’accès au centre de Documentation et d’information sur inscription auprès d’un adjoint d’éducation en salle de permanence. (8 places disponibles). Les élèves peuvent lire, faire un travail de recherche sur les ordinateurs ou encore sur les différents métiers.</a:t>
            </a:r>
          </a:p>
          <a:p>
            <a:pPr>
              <a:buFont typeface="Wingdings" panose="05000000000000000000" pitchFamily="2" charset="2"/>
              <a:buChar char="Ø"/>
            </a:pPr>
            <a:r>
              <a:rPr lang="fr-FR" sz="2000" b="1" dirty="0" smtClean="0"/>
              <a:t>Temps libre sur les aires sportives, notamment en fin de journée</a:t>
            </a:r>
          </a:p>
          <a:p>
            <a:pPr>
              <a:buFont typeface="Wingdings" panose="05000000000000000000" pitchFamily="2" charset="2"/>
              <a:buChar char="Ø"/>
            </a:pPr>
            <a:r>
              <a:rPr lang="fr-FR" sz="2000" b="1" dirty="0" smtClean="0"/>
              <a:t>Toute autre proposition demandée par les élèves et autorisée par Mme Chaix</a:t>
            </a:r>
            <a:endParaRPr lang="fr-FR" sz="2000" b="1" dirty="0"/>
          </a:p>
        </p:txBody>
      </p:sp>
    </p:spTree>
    <p:extLst>
      <p:ext uri="{BB962C8B-B14F-4D97-AF65-F5344CB8AC3E}">
        <p14:creationId xmlns:p14="http://schemas.microsoft.com/office/powerpoint/2010/main" val="1883265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10568598" cy="1159823"/>
          </a:xfrm>
        </p:spPr>
        <p:txBody>
          <a:bodyPr>
            <a:normAutofit fontScale="90000"/>
          </a:bodyPr>
          <a:lstStyle/>
          <a:p>
            <a:pPr algn="ctr"/>
            <a:r>
              <a:rPr lang="fr-FR" dirty="0"/>
              <a:t>Le service vie </a:t>
            </a:r>
            <a:r>
              <a:rPr lang="fr-FR" dirty="0" smtClean="0"/>
              <a:t>scolaire</a:t>
            </a:r>
            <a:br>
              <a:rPr lang="fr-FR" dirty="0" smtClean="0"/>
            </a:br>
            <a:r>
              <a:rPr lang="fr-FR" dirty="0" smtClean="0"/>
              <a:t>L’enfant malade</a:t>
            </a:r>
            <a:endParaRPr lang="fr-FR" dirty="0"/>
          </a:p>
        </p:txBody>
      </p:sp>
      <p:sp>
        <p:nvSpPr>
          <p:cNvPr id="3" name="Espace réservé du contenu 2"/>
          <p:cNvSpPr>
            <a:spLocks noGrp="1"/>
          </p:cNvSpPr>
          <p:nvPr>
            <p:ph idx="1"/>
          </p:nvPr>
        </p:nvSpPr>
        <p:spPr>
          <a:xfrm>
            <a:off x="273132" y="2314969"/>
            <a:ext cx="11412187" cy="3880773"/>
          </a:xfrm>
        </p:spPr>
        <p:txBody>
          <a:bodyPr/>
          <a:lstStyle/>
          <a:p>
            <a:r>
              <a:rPr lang="fr-FR" dirty="0" smtClean="0"/>
              <a:t>L’infirmier est présent                  Prise en charge et soin avec écoute (Lundi et Vendredi)</a:t>
            </a:r>
          </a:p>
          <a:p>
            <a:r>
              <a:rPr lang="fr-FR" dirty="0" smtClean="0"/>
              <a:t>L’infirmier est absent                   Prise en charge par l’adjoint d’éducation de vie scolaire</a:t>
            </a:r>
          </a:p>
          <a:p>
            <a:endParaRPr lang="fr-FR" dirty="0" smtClean="0"/>
          </a:p>
          <a:p>
            <a:r>
              <a:rPr lang="fr-FR" sz="2000" b="1" u="sng" dirty="0" smtClean="0"/>
              <a:t>Selon le diagnostic</a:t>
            </a:r>
          </a:p>
          <a:p>
            <a:r>
              <a:rPr lang="fr-FR" dirty="0" smtClean="0"/>
              <a:t>L’élève se repose à l’infirmerie ou à l’accueil vie scolaire. Il retourne ensuite en cours</a:t>
            </a:r>
          </a:p>
          <a:p>
            <a:r>
              <a:rPr lang="fr-FR" dirty="0" smtClean="0"/>
              <a:t>Appel de la famille pour venir chercher l’enfant afin de l’emmener chez le médecin</a:t>
            </a:r>
          </a:p>
          <a:p>
            <a:r>
              <a:rPr lang="fr-FR" dirty="0" smtClean="0"/>
              <a:t>Si urgence avérée, appel du SAMU et attente des secours. La famille est prévenue par téléphone ou SMS</a:t>
            </a:r>
          </a:p>
          <a:p>
            <a:r>
              <a:rPr lang="fr-FR" dirty="0" smtClean="0"/>
              <a:t>En cas d’absence de véhicule de secours, le </a:t>
            </a:r>
            <a:r>
              <a:rPr lang="fr-FR" dirty="0"/>
              <a:t>chef d’établissement peut décider d'utiliser le véhicule de l'établissement </a:t>
            </a:r>
            <a:r>
              <a:rPr lang="fr-FR" b="1" dirty="0"/>
              <a:t>après avis du médecin régulateur </a:t>
            </a:r>
            <a:r>
              <a:rPr lang="fr-FR" dirty="0"/>
              <a:t>du 15 .</a:t>
            </a:r>
          </a:p>
        </p:txBody>
      </p:sp>
      <p:sp>
        <p:nvSpPr>
          <p:cNvPr id="4" name="Flèche droite 3"/>
          <p:cNvSpPr/>
          <p:nvPr/>
        </p:nvSpPr>
        <p:spPr>
          <a:xfrm flipV="1">
            <a:off x="3147949" y="2413750"/>
            <a:ext cx="994560" cy="24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3147949" y="2764402"/>
            <a:ext cx="994559" cy="270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29864328"/>
      </p:ext>
    </p:extLst>
  </p:cSld>
  <p:clrMapOvr>
    <a:masterClrMapping/>
  </p:clrMapOvr>
</p:sld>
</file>

<file path=ppt/theme/theme1.xml><?xml version="1.0" encoding="utf-8"?>
<a:theme xmlns:a="http://schemas.openxmlformats.org/drawingml/2006/main" name="Facette">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296</TotalTime>
  <Words>1032</Words>
  <Application>Microsoft Office PowerPoint</Application>
  <PresentationFormat>Grand écran</PresentationFormat>
  <Paragraphs>80</Paragraphs>
  <Slides>13</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2</vt:i4>
      </vt:variant>
      <vt:variant>
        <vt:lpstr>Titres des diapositives</vt:lpstr>
      </vt:variant>
      <vt:variant>
        <vt:i4>13</vt:i4>
      </vt:variant>
    </vt:vector>
  </HeadingPairs>
  <TitlesOfParts>
    <vt:vector size="21" baseType="lpstr">
      <vt:lpstr>Aharoni</vt:lpstr>
      <vt:lpstr>Arial</vt:lpstr>
      <vt:lpstr>Trebuchet MS</vt:lpstr>
      <vt:lpstr>Wingdings</vt:lpstr>
      <vt:lpstr>Wingdings 3</vt:lpstr>
      <vt:lpstr>Facette</vt:lpstr>
      <vt:lpstr>Document</vt:lpstr>
      <vt:lpstr>Document Microsoft Word</vt:lpstr>
      <vt:lpstr>LA VIE SCOLAIRE EXPLIQUEE AUX PARENTS et AUX ELEVES</vt:lpstr>
      <vt:lpstr>Une définition de la vie scolaire  C’est tout ce qui n’est pas directement l’enseignement ! </vt:lpstr>
      <vt:lpstr>Les personnels du collège</vt:lpstr>
      <vt:lpstr>Les liens entre les parents et le collège</vt:lpstr>
      <vt:lpstr>Les liens entre les parents et le collège</vt:lpstr>
      <vt:lpstr>Le service vie scolaire Organisation de l’accueil des élèves</vt:lpstr>
      <vt:lpstr>Le service vie scolaire L’éducation à la santé au collège </vt:lpstr>
      <vt:lpstr>Le service vie scolaire Les temps où les élèves n’ont pas de cours </vt:lpstr>
      <vt:lpstr>Le service vie scolaire L’enfant malade</vt:lpstr>
      <vt:lpstr>Le service Vie scolaire L’élève absent ou en retard</vt:lpstr>
      <vt:lpstr>Les punitions et les sanctions</vt:lpstr>
      <vt:lpstr>L’association des élèves du collège Le Foyer Socio Educatif</vt:lpstr>
      <vt:lpstr>LA PAROLE DES ELEVES AU COLLEGE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VIE SCOLAIRE EXPLIQUEE AUX PARENTS</dc:title>
  <dc:creator>utilisateur</dc:creator>
  <cp:lastModifiedBy>utilisateur</cp:lastModifiedBy>
  <cp:revision>17</cp:revision>
  <dcterms:created xsi:type="dcterms:W3CDTF">2018-02-14T22:25:11Z</dcterms:created>
  <dcterms:modified xsi:type="dcterms:W3CDTF">2018-02-15T03:22:22Z</dcterms:modified>
</cp:coreProperties>
</file>